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57" r:id="rId2"/>
    <p:sldId id="258" r:id="rId3"/>
    <p:sldId id="271" r:id="rId4"/>
    <p:sldId id="272" r:id="rId5"/>
    <p:sldId id="259" r:id="rId6"/>
    <p:sldId id="260" r:id="rId7"/>
    <p:sldId id="266" r:id="rId8"/>
    <p:sldId id="276" r:id="rId9"/>
    <p:sldId id="261" r:id="rId10"/>
    <p:sldId id="262" r:id="rId11"/>
    <p:sldId id="263" r:id="rId12"/>
    <p:sldId id="289" r:id="rId13"/>
    <p:sldId id="264" r:id="rId14"/>
    <p:sldId id="265" r:id="rId15"/>
    <p:sldId id="267" r:id="rId16"/>
    <p:sldId id="268" r:id="rId17"/>
    <p:sldId id="285" r:id="rId18"/>
    <p:sldId id="269" r:id="rId19"/>
    <p:sldId id="288" r:id="rId20"/>
    <p:sldId id="278" r:id="rId21"/>
    <p:sldId id="270" r:id="rId22"/>
    <p:sldId id="287" r:id="rId23"/>
    <p:sldId id="273" r:id="rId24"/>
    <p:sldId id="275" r:id="rId25"/>
    <p:sldId id="279" r:id="rId26"/>
    <p:sldId id="281" r:id="rId27"/>
    <p:sldId id="280" r:id="rId28"/>
    <p:sldId id="282" r:id="rId29"/>
    <p:sldId id="283" r:id="rId30"/>
    <p:sldId id="274" r:id="rId31"/>
    <p:sldId id="286" r:id="rId32"/>
    <p:sldId id="277" r:id="rId33"/>
    <p:sldId id="284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FAA4D-D726-4D3A-AD4A-22D89659953C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5B25B-F7CD-45FA-B5CE-614DF28E1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4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73DEB-E8A7-4660-A090-1E8070D003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73DEB-E8A7-4660-A090-1E8070D003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50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73DEB-E8A7-4660-A090-1E8070D003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684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73DEB-E8A7-4660-A090-1E8070D003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325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73DEB-E8A7-4660-A090-1E8070D003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616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73DEB-E8A7-4660-A090-1E8070D003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451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73DEB-E8A7-4660-A090-1E8070D003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475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73DEB-E8A7-4660-A090-1E8070D003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165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73DEB-E8A7-4660-A090-1E8070D003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838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73DEB-E8A7-4660-A090-1E8070D003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745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73DEB-E8A7-4660-A090-1E8070D003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384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73DEB-E8A7-4660-A090-1E8070D003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097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73DEB-E8A7-4660-A090-1E8070D003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89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73DEB-E8A7-4660-A090-1E8070D003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673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73DEB-E8A7-4660-A090-1E8070D003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496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73DEB-E8A7-4660-A090-1E8070D003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051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73DEB-E8A7-4660-A090-1E8070D003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260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73DEB-E8A7-4660-A090-1E8070D003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38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73DEB-E8A7-4660-A090-1E8070D003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554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73DEB-E8A7-4660-A090-1E8070D003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508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96812-CF0F-473D-9169-AE30CDA63E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2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825A9-88AD-4F03-A853-7ED1FF680E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32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44470-0C96-402B-8B62-FE75AE6223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660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8E3D8-118C-465D-9535-755D9579E96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19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0A20B-7AD5-4EB5-8CD8-89A8101F26F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481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8AD33-5975-4BD5-A037-166CE04F922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21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CADDE-2D7A-4FE8-9855-A86C511E6DD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114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B7440-8413-4B51-BBBD-E2DDDF0BB2F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880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A56EC-C001-40A2-8601-FFBF911274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613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0BA04-C541-4684-B6C1-50603DACDF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879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1386E-1F2A-4431-AB07-6B6C7839C3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09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0C685-5F52-4E22-B4B3-727FCA079B3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238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F96FA-0051-4BBA-AE6D-D55248218B4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53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83331-42D6-42B3-88BE-0243E2A64C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5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3599A-54AB-40C9-AFB9-C4F9C15858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54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AA301D-C412-4A86-89E2-85C4CE570330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2790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aves.com.br/4784500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wikiaves.com.br/2906986" TargetMode="External"/><Relationship Id="rId4" Type="http://schemas.openxmlformats.org/officeDocument/2006/relationships/hyperlink" Target="https://www.wikiaves.com.br/692648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2891764" y="3048869"/>
            <a:ext cx="337291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Bill Clark &amp; Sergio </a:t>
            </a: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Seipke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C0BF6A-147A-C8F3-D88C-E4B8D22EDC41}"/>
              </a:ext>
            </a:extLst>
          </p:cNvPr>
          <p:cNvSpPr txBox="1"/>
          <p:nvPr/>
        </p:nvSpPr>
        <p:spPr>
          <a:xfrm>
            <a:off x="394793" y="6153598"/>
            <a:ext cx="84283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Bay-winged Hawk                  Harris’s Hawk</a:t>
            </a:r>
            <a:endParaRPr lang="en-US" sz="2800" dirty="0">
              <a:ln w="19050"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75D460-5BB2-DAA4-A30D-C41D93C5D063}"/>
              </a:ext>
            </a:extLst>
          </p:cNvPr>
          <p:cNvSpPr txBox="1"/>
          <p:nvPr/>
        </p:nvSpPr>
        <p:spPr>
          <a:xfrm>
            <a:off x="355035" y="-17249"/>
            <a:ext cx="84283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 w="1270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Taxonomic status of Bay-winged Hawk </a:t>
            </a:r>
            <a:r>
              <a:rPr lang="en-US" sz="3200" b="1" i="1" dirty="0" err="1">
                <a:ln w="1270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Parabuteo</a:t>
            </a:r>
            <a:r>
              <a:rPr lang="en-US" sz="3200" b="1" i="1" dirty="0">
                <a:ln w="1270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3200" b="1" i="1" dirty="0" err="1">
                <a:ln w="1270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unicinctus</a:t>
            </a:r>
            <a:r>
              <a:rPr lang="en-US" sz="3200" b="1" i="1" dirty="0">
                <a:ln w="1270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3200" b="1" i="1" dirty="0" err="1">
                <a:ln w="1270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unicinctus</a:t>
            </a:r>
            <a:r>
              <a:rPr lang="en-US" sz="3200" b="1" i="1" dirty="0">
                <a:ln w="1270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ln w="1270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Harris’s Hawk </a:t>
            </a:r>
            <a:r>
              <a:rPr lang="en-US" sz="3200" b="1" i="1" dirty="0">
                <a:ln w="1270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(u.) </a:t>
            </a:r>
            <a:r>
              <a:rPr lang="en-US" sz="3200" b="1" i="1" dirty="0" err="1">
                <a:ln w="1270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harrisi</a:t>
            </a:r>
            <a:r>
              <a:rPr lang="en-US" sz="3200" b="1" dirty="0">
                <a:ln w="1270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with documentation of delayed plumage maturation in Bay-winged Hawk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C6F894-10B6-5E45-19C6-8F24D1873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93" y="2638582"/>
            <a:ext cx="2446725" cy="33642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2559C5-EA1F-4B5B-8A01-3CEEEC46A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24" y="2626078"/>
            <a:ext cx="3049380" cy="349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98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8998225" cy="1039813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Juvenile plumages differ between the taxa even more than adults’.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b="1" dirty="0">
              <a:solidFill>
                <a:srgbClr val="FFC000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4400" b="1" dirty="0">
              <a:solidFill>
                <a:srgbClr val="FF99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09922-44B1-471D-EA75-9F4208ECBA7C}"/>
              </a:ext>
            </a:extLst>
          </p:cNvPr>
          <p:cNvSpPr txBox="1"/>
          <p:nvPr/>
        </p:nvSpPr>
        <p:spPr>
          <a:xfrm>
            <a:off x="5605668" y="1304685"/>
            <a:ext cx="353833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BWH    Leg feathers buffy with faint rufous barring.</a:t>
            </a:r>
            <a:endParaRPr lang="en-US" dirty="0">
              <a:ln>
                <a:solidFill>
                  <a:schemeClr val="accent4">
                    <a:lumMod val="10000"/>
                  </a:schemeClr>
                </a:solidFill>
              </a:ln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F4EEF1-C056-452F-BDCA-A5AC7CFF311B}"/>
              </a:ext>
            </a:extLst>
          </p:cNvPr>
          <p:cNvSpPr txBox="1"/>
          <p:nvPr/>
        </p:nvSpPr>
        <p:spPr>
          <a:xfrm>
            <a:off x="5700980" y="4137390"/>
            <a:ext cx="368155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HH     Leg feathers rufous with buffy barring.</a:t>
            </a:r>
            <a:endParaRPr lang="en-US" dirty="0">
              <a:ln>
                <a:solidFill>
                  <a:schemeClr val="accent4">
                    <a:lumMod val="10000"/>
                  </a:schemeClr>
                </a:solidFill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572A96-2023-696E-048B-1285C1A1B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186"/>
            <a:ext cx="5605668" cy="2915204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D838E7D8-F1FE-C066-DD30-EED2D6F471FF}"/>
              </a:ext>
            </a:extLst>
          </p:cNvPr>
          <p:cNvSpPr/>
          <p:nvPr/>
        </p:nvSpPr>
        <p:spPr bwMode="auto">
          <a:xfrm rot="5400000">
            <a:off x="3291445" y="1120431"/>
            <a:ext cx="978408" cy="48463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6538F3-D863-B053-999D-9A9669386C8C}"/>
              </a:ext>
            </a:extLst>
          </p:cNvPr>
          <p:cNvSpPr txBox="1"/>
          <p:nvPr/>
        </p:nvSpPr>
        <p:spPr>
          <a:xfrm>
            <a:off x="3927653" y="1278108"/>
            <a:ext cx="13599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Carnegie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0000"/>
                  <a:lumOff val="40000"/>
                </a:scheme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525020-B4CD-6B8B-3232-2DADC3108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01" y="4621831"/>
            <a:ext cx="5631467" cy="15462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AA6AC8-31AF-C592-6EA5-C813CEA7B531}"/>
              </a:ext>
            </a:extLst>
          </p:cNvPr>
          <p:cNvSpPr txBox="1"/>
          <p:nvPr/>
        </p:nvSpPr>
        <p:spPr>
          <a:xfrm>
            <a:off x="1182759" y="5793519"/>
            <a:ext cx="4711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2B5481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Museum Comparative Zoology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5481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32EBA1-E30B-B016-BD15-01AEFAFE7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9448" y="4012844"/>
            <a:ext cx="518205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6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45775" y="0"/>
            <a:ext cx="8998225" cy="1039813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Juvenile plumages differ between the tax even more than adults’.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b="1" dirty="0">
              <a:solidFill>
                <a:srgbClr val="FFC000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4400" b="1" dirty="0">
              <a:solidFill>
                <a:srgbClr val="FF99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09922-44B1-471D-EA75-9F4208ECBA7C}"/>
              </a:ext>
            </a:extLst>
          </p:cNvPr>
          <p:cNvSpPr txBox="1"/>
          <p:nvPr/>
        </p:nvSpPr>
        <p:spPr>
          <a:xfrm>
            <a:off x="6387548" y="1304685"/>
            <a:ext cx="275645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BWH    Narrow dark bands on under tail.</a:t>
            </a:r>
            <a:endParaRPr lang="en-US" dirty="0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F4EEF1-C056-452F-BDCA-A5AC7CFF311B}"/>
              </a:ext>
            </a:extLst>
          </p:cNvPr>
          <p:cNvSpPr txBox="1"/>
          <p:nvPr/>
        </p:nvSpPr>
        <p:spPr>
          <a:xfrm>
            <a:off x="6215270" y="4137390"/>
            <a:ext cx="31672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HH   Wider dark band on under tail.</a:t>
            </a:r>
            <a:endParaRPr lang="en-US" dirty="0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0D941-0B4C-B4C5-C737-CEB662356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685"/>
            <a:ext cx="6042991" cy="2405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363F21-726C-9E76-468B-4DB5B53DD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953" y="4137390"/>
            <a:ext cx="6573944" cy="1804985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FF3DB8B6-DFFD-AA65-8119-E594F1B20DA5}"/>
              </a:ext>
            </a:extLst>
          </p:cNvPr>
          <p:cNvSpPr/>
          <p:nvPr/>
        </p:nvSpPr>
        <p:spPr bwMode="auto">
          <a:xfrm rot="5400000">
            <a:off x="4655238" y="1450649"/>
            <a:ext cx="978408" cy="48463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48E4BCE-6C6E-2E97-4B04-86D8E0469DA1}"/>
              </a:ext>
            </a:extLst>
          </p:cNvPr>
          <p:cNvSpPr/>
          <p:nvPr/>
        </p:nvSpPr>
        <p:spPr bwMode="auto">
          <a:xfrm rot="5400000">
            <a:off x="4617625" y="3948226"/>
            <a:ext cx="940983" cy="48463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2414E1-8383-A8AB-D24D-7D229070A6E4}"/>
              </a:ext>
            </a:extLst>
          </p:cNvPr>
          <p:cNvSpPr txBox="1"/>
          <p:nvPr/>
        </p:nvSpPr>
        <p:spPr>
          <a:xfrm>
            <a:off x="1736035" y="5522384"/>
            <a:ext cx="4956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Museum Comparative Zoology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0000"/>
                  <a:lumOff val="40000"/>
                </a:scheme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17590F-4BDB-5657-10F9-C1E94EA67D42}"/>
              </a:ext>
            </a:extLst>
          </p:cNvPr>
          <p:cNvSpPr txBox="1"/>
          <p:nvPr/>
        </p:nvSpPr>
        <p:spPr>
          <a:xfrm>
            <a:off x="3909392" y="3152909"/>
            <a:ext cx="4956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El Bolson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67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  <p:bldP spid="11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45775" y="0"/>
            <a:ext cx="8998225" cy="1039813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Juvenile plumages differ between the tax even more than adults’.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b="1" dirty="0">
              <a:solidFill>
                <a:srgbClr val="FFC000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4400" b="1" dirty="0">
              <a:solidFill>
                <a:srgbClr val="FF99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09922-44B1-471D-EA75-9F4208ECBA7C}"/>
              </a:ext>
            </a:extLst>
          </p:cNvPr>
          <p:cNvSpPr txBox="1"/>
          <p:nvPr/>
        </p:nvSpPr>
        <p:spPr>
          <a:xfrm>
            <a:off x="211356" y="3260068"/>
            <a:ext cx="8331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BWH    Buffy markings on </a:t>
            </a:r>
            <a:r>
              <a:rPr kumimoji="0" lang="en-US" sz="3200" b="1" i="0" u="none" strike="noStrike" kern="0" cap="none" spc="0" normalizeH="0" baseline="0" noProof="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upperprts</a:t>
            </a:r>
            <a:endParaRPr lang="en-US" dirty="0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F4EEF1-C056-452F-BDCA-A5AC7CFF311B}"/>
              </a:ext>
            </a:extLst>
          </p:cNvPr>
          <p:cNvSpPr txBox="1"/>
          <p:nvPr/>
        </p:nvSpPr>
        <p:spPr>
          <a:xfrm>
            <a:off x="-110574" y="6133812"/>
            <a:ext cx="95109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HH Rufous not buffy markings on upperparts.</a:t>
            </a:r>
            <a:endParaRPr lang="en-US" dirty="0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96DD761-9D95-6E3F-F5BD-984EF87CE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12" y="1402087"/>
            <a:ext cx="7845286" cy="17957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A750EE-678C-0774-2E78-96122A2A0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036"/>
            <a:ext cx="7560860" cy="2102865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83474AC9-21CB-A97C-F456-BF1C4D04B541}"/>
              </a:ext>
            </a:extLst>
          </p:cNvPr>
          <p:cNvSpPr/>
          <p:nvPr/>
        </p:nvSpPr>
        <p:spPr bwMode="auto">
          <a:xfrm rot="5400000">
            <a:off x="2831786" y="1159771"/>
            <a:ext cx="978408" cy="48463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9E88042-8A7F-80F7-F11F-14D8200B51C4}"/>
              </a:ext>
            </a:extLst>
          </p:cNvPr>
          <p:cNvSpPr/>
          <p:nvPr/>
        </p:nvSpPr>
        <p:spPr bwMode="auto">
          <a:xfrm rot="5400000">
            <a:off x="1673447" y="4046325"/>
            <a:ext cx="940983" cy="48463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E3290C-7271-AB3A-49AF-7613E70458A9}"/>
              </a:ext>
            </a:extLst>
          </p:cNvPr>
          <p:cNvSpPr txBox="1"/>
          <p:nvPr/>
        </p:nvSpPr>
        <p:spPr>
          <a:xfrm>
            <a:off x="5090615" y="2445464"/>
            <a:ext cx="2019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Carnegie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A65A27-A0EF-0103-93F2-37083635DCAE}"/>
              </a:ext>
            </a:extLst>
          </p:cNvPr>
          <p:cNvSpPr txBox="1"/>
          <p:nvPr/>
        </p:nvSpPr>
        <p:spPr>
          <a:xfrm>
            <a:off x="3563305" y="5517859"/>
            <a:ext cx="4967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Museum Comparative Zoology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0000"/>
                  <a:lumOff val="40000"/>
                </a:scheme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28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 animBg="1"/>
      <p:bldP spid="23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8998225" cy="1039813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Juvenile plumages differ between the taxa even more than adults’.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b="1" dirty="0">
              <a:solidFill>
                <a:srgbClr val="FFC000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4400" b="1" dirty="0">
              <a:solidFill>
                <a:srgbClr val="FF99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09922-44B1-471D-EA75-9F4208ECBA7C}"/>
              </a:ext>
            </a:extLst>
          </p:cNvPr>
          <p:cNvSpPr txBox="1"/>
          <p:nvPr/>
        </p:nvSpPr>
        <p:spPr>
          <a:xfrm>
            <a:off x="57111" y="5541379"/>
            <a:ext cx="41061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BWH Buffy underwing coverts</a:t>
            </a:r>
            <a:endParaRPr lang="en-US" dirty="0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F4EEF1-C056-452F-BDCA-A5AC7CFF311B}"/>
              </a:ext>
            </a:extLst>
          </p:cNvPr>
          <p:cNvSpPr txBox="1"/>
          <p:nvPr/>
        </p:nvSpPr>
        <p:spPr>
          <a:xfrm>
            <a:off x="4819224" y="5541379"/>
            <a:ext cx="41061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HH  </a:t>
            </a:r>
            <a:r>
              <a:rPr lang="en-US" sz="3200" b="1" kern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Rufous u</a:t>
            </a:r>
            <a:r>
              <a:rPr kumimoji="0" lang="en-US" sz="3200" b="1" i="0" u="none" strike="noStrike" kern="0" cap="none" spc="0" normalizeH="0" baseline="0" noProof="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nderwing</a:t>
            </a:r>
            <a:r>
              <a:rPr kumimoji="0" lang="en-US" sz="3200" b="1" i="0" u="none" strike="noStrike" kern="0" cap="none" spc="0" normalizeH="0" baseline="0" noProof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 coverts </a:t>
            </a:r>
            <a:endParaRPr lang="en-US" dirty="0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3D651-182B-4747-A41A-BEEBC28C2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9094"/>
            <a:ext cx="4033226" cy="42222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F9FFBB-4175-4ED4-C888-71403E1029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112" y="1319094"/>
            <a:ext cx="4426225" cy="4287906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56472A45-27F4-6F2D-3DFD-59A96B209F5A}"/>
              </a:ext>
            </a:extLst>
          </p:cNvPr>
          <p:cNvSpPr/>
          <p:nvPr/>
        </p:nvSpPr>
        <p:spPr bwMode="auto">
          <a:xfrm>
            <a:off x="1300867" y="2563648"/>
            <a:ext cx="978408" cy="48463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E37A9F14-D99E-322B-5C65-33A150F881CE}"/>
              </a:ext>
            </a:extLst>
          </p:cNvPr>
          <p:cNvSpPr/>
          <p:nvPr/>
        </p:nvSpPr>
        <p:spPr bwMode="auto">
          <a:xfrm>
            <a:off x="6026393" y="2563648"/>
            <a:ext cx="978408" cy="48463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41E38B-329A-C99C-9CAD-EC341E5E5772}"/>
              </a:ext>
            </a:extLst>
          </p:cNvPr>
          <p:cNvSpPr txBox="1"/>
          <p:nvPr/>
        </p:nvSpPr>
        <p:spPr>
          <a:xfrm>
            <a:off x="-72888" y="1121688"/>
            <a:ext cx="37259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0" cap="none" spc="0" normalizeH="0" baseline="0" noProof="0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Gustavo Sebastian </a:t>
            </a:r>
            <a:r>
              <a:rPr kumimoji="0" lang="en-US" sz="2400" b="1" i="0" u="none" strike="noStrike" kern="0" cap="none" spc="0" normalizeH="0" baseline="0" noProof="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Cabanne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4917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8998225" cy="1039813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Juvenile plumages differ between the taxa even more than adults’.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b="1" dirty="0">
              <a:solidFill>
                <a:srgbClr val="FFC000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4400" b="1" dirty="0">
              <a:solidFill>
                <a:srgbClr val="FF99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09922-44B1-471D-EA75-9F4208ECBA7C}"/>
              </a:ext>
            </a:extLst>
          </p:cNvPr>
          <p:cNvSpPr txBox="1"/>
          <p:nvPr/>
        </p:nvSpPr>
        <p:spPr>
          <a:xfrm>
            <a:off x="516834" y="5288340"/>
            <a:ext cx="35383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BWH</a:t>
            </a:r>
            <a:endParaRPr lang="en-US" dirty="0">
              <a:ln>
                <a:solidFill>
                  <a:schemeClr val="accent4">
                    <a:lumMod val="10000"/>
                  </a:schemeClr>
                </a:solidFill>
              </a:ln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F4EEF1-C056-452F-BDCA-A5AC7CFF311B}"/>
              </a:ext>
            </a:extLst>
          </p:cNvPr>
          <p:cNvSpPr txBox="1"/>
          <p:nvPr/>
        </p:nvSpPr>
        <p:spPr>
          <a:xfrm>
            <a:off x="4789102" y="5274474"/>
            <a:ext cx="36815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HH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784788-989C-C2A5-9260-F03AFC63C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3" y="1039813"/>
            <a:ext cx="3838067" cy="4248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F4A5E6-7292-272F-2FAA-452F517D2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733" y="1039813"/>
            <a:ext cx="3437380" cy="42346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14DB69-68B1-99E6-F2B0-2E1674FA41AB}"/>
              </a:ext>
            </a:extLst>
          </p:cNvPr>
          <p:cNvSpPr txBox="1"/>
          <p:nvPr/>
        </p:nvSpPr>
        <p:spPr>
          <a:xfrm>
            <a:off x="652864" y="112186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Roger </a:t>
            </a:r>
            <a:r>
              <a:rPr lang="en-US" sz="24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Ahlman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1898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0D09922-44B1-471D-EA75-9F4208ECBA7C}"/>
              </a:ext>
            </a:extLst>
          </p:cNvPr>
          <p:cNvSpPr txBox="1"/>
          <p:nvPr/>
        </p:nvSpPr>
        <p:spPr>
          <a:xfrm>
            <a:off x="23200" y="3650520"/>
            <a:ext cx="224787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0" cap="none" spc="0" normalizeH="0" baseline="0" noProof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</a:rPr>
              <a:t>BWH - Basic II specimens appear much like juvenile HHs. Differ in </a:t>
            </a:r>
            <a:r>
              <a:rPr lang="en-US" sz="2400" b="1" kern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having</a:t>
            </a:r>
            <a:r>
              <a:rPr kumimoji="0" lang="en-US" sz="2400" b="1" i="0" u="none" strike="noStrike" kern="0" cap="none" spc="0" normalizeH="0" baseline="0" noProof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</a:rPr>
              <a:t> flight feather molt.</a:t>
            </a:r>
            <a:endParaRPr lang="en-US" sz="2400" dirty="0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C41278-75DD-3995-61AE-22C9EC8BA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928" y="3467005"/>
            <a:ext cx="3952877" cy="33064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E95BCF-8A12-5D42-BA0F-4E2E21F9AB7A}"/>
              </a:ext>
            </a:extLst>
          </p:cNvPr>
          <p:cNvSpPr txBox="1"/>
          <p:nvPr/>
        </p:nvSpPr>
        <p:spPr>
          <a:xfrm>
            <a:off x="95662" y="234315"/>
            <a:ext cx="90483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Harris’s Hawk molt directly from juvenile to adult plumage in the 2nd </a:t>
            </a:r>
            <a:r>
              <a:rPr lang="en-US" sz="32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prebasic</a:t>
            </a:r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molt.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E4BCE0-1FDF-8150-BEDF-10DC802E9AB3}"/>
              </a:ext>
            </a:extLst>
          </p:cNvPr>
          <p:cNvSpPr txBox="1"/>
          <p:nvPr/>
        </p:nvSpPr>
        <p:spPr>
          <a:xfrm>
            <a:off x="95662" y="1489480"/>
            <a:ext cx="891581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However, Bay-winged Hawks do not. They have two intermediate immature annual plumages between juvenile and adult plumages: Basic II and Basic III.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902149-9BC4-7180-314D-BDDB66213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0305" y="4618205"/>
            <a:ext cx="3409071" cy="10705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709336-3C31-D8B0-1E84-4308297B96E9}"/>
              </a:ext>
            </a:extLst>
          </p:cNvPr>
          <p:cNvSpPr txBox="1"/>
          <p:nvPr/>
        </p:nvSpPr>
        <p:spPr>
          <a:xfrm>
            <a:off x="2225933" y="3606201"/>
            <a:ext cx="14823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BWHs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34AF6F-ECBE-8692-2D40-0C1B817F9BCF}"/>
              </a:ext>
            </a:extLst>
          </p:cNvPr>
          <p:cNvSpPr txBox="1"/>
          <p:nvPr/>
        </p:nvSpPr>
        <p:spPr>
          <a:xfrm>
            <a:off x="7537995" y="3429000"/>
            <a:ext cx="9475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HH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5F685-DBFB-3F97-2696-C4E64C6FFFC9}"/>
              </a:ext>
            </a:extLst>
          </p:cNvPr>
          <p:cNvSpPr txBox="1"/>
          <p:nvPr/>
        </p:nvSpPr>
        <p:spPr>
          <a:xfrm>
            <a:off x="2267569" y="643901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US National Museum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0000"/>
                  <a:lumOff val="40000"/>
                </a:scheme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8F55FF-E067-10FA-353E-F66526818A4A}"/>
              </a:ext>
            </a:extLst>
          </p:cNvPr>
          <p:cNvSpPr txBox="1"/>
          <p:nvPr/>
        </p:nvSpPr>
        <p:spPr>
          <a:xfrm>
            <a:off x="6437160" y="5399516"/>
            <a:ext cx="21449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Museum Comparative Zoology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0000"/>
                  <a:lumOff val="40000"/>
                </a:scheme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55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5" grpId="0"/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597EBC-06BD-2846-B009-71DD5A4B1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8" y="1894220"/>
            <a:ext cx="3197088" cy="42314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A30211-EDEF-DCFA-D1FC-DE624DCBECF7}"/>
              </a:ext>
            </a:extLst>
          </p:cNvPr>
          <p:cNvSpPr txBox="1"/>
          <p:nvPr/>
        </p:nvSpPr>
        <p:spPr>
          <a:xfrm>
            <a:off x="1020419" y="6142171"/>
            <a:ext cx="76895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Neither describes them in detail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.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3F99D8-EAF6-C6FF-CB63-6352F017F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102" y="1961110"/>
            <a:ext cx="3051044" cy="41810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23B302-EA01-63B8-7E66-853F07ACA985}"/>
              </a:ext>
            </a:extLst>
          </p:cNvPr>
          <p:cNvSpPr txBox="1"/>
          <p:nvPr/>
        </p:nvSpPr>
        <p:spPr>
          <a:xfrm>
            <a:off x="0" y="15660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two published books mention these Basic II &amp; III plumages: Coulson &amp; Coulson (2012) and </a:t>
            </a:r>
            <a:r>
              <a:rPr lang="en-US" sz="32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Pallinger</a:t>
            </a:r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sz="32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Menq</a:t>
            </a:r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(2022)</a:t>
            </a:r>
          </a:p>
        </p:txBody>
      </p:sp>
    </p:spTree>
    <p:extLst>
      <p:ext uri="{BB962C8B-B14F-4D97-AF65-F5344CB8AC3E}">
        <p14:creationId xmlns:p14="http://schemas.microsoft.com/office/powerpoint/2010/main" val="76199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D23B302-EA01-63B8-7E66-853F07ACA985}"/>
              </a:ext>
            </a:extLst>
          </p:cNvPr>
          <p:cNvSpPr txBox="1"/>
          <p:nvPr/>
        </p:nvSpPr>
        <p:spPr>
          <a:xfrm>
            <a:off x="0" y="15660"/>
            <a:ext cx="8955155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Basic II Bay-winged Hawk photos taken in Brazil can be seen at:</a:t>
            </a:r>
          </a:p>
          <a:p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https://www.wikiaves.com.br/4784500</a:t>
            </a:r>
            <a:endParaRPr lang="en-US" sz="32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https://www.wikiaves.com.br/692648</a:t>
            </a:r>
            <a:endParaRPr lang="en-US" sz="32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photos are of Basic II BWHs in flight, showing </a:t>
            </a:r>
            <a:r>
              <a:rPr lang="en-US" sz="32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remige</a:t>
            </a:r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molt and body plumage like juvenile Harris’s Hawk.</a:t>
            </a:r>
          </a:p>
          <a:p>
            <a:endParaRPr lang="en-US" sz="32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photo of a Basic III BWH taken in Brazil can be seen at:</a:t>
            </a:r>
          </a:p>
          <a:p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https://www.wikiaves.com.br/2906986</a:t>
            </a:r>
            <a:endParaRPr lang="en-US" sz="32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photo of a Basic III shows two waves of </a:t>
            </a:r>
            <a:r>
              <a:rPr lang="en-US" sz="32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remige</a:t>
            </a:r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molt and adult-like body. </a:t>
            </a:r>
          </a:p>
          <a:p>
            <a:endParaRPr lang="en-US" sz="32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879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0D09922-44B1-471D-EA75-9F4208ECBA7C}"/>
              </a:ext>
            </a:extLst>
          </p:cNvPr>
          <p:cNvSpPr txBox="1"/>
          <p:nvPr/>
        </p:nvSpPr>
        <p:spPr>
          <a:xfrm>
            <a:off x="108479" y="3614530"/>
            <a:ext cx="888974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</a:rPr>
              <a:t>There have been only two DNA analyses done comparing these taxa, </a:t>
            </a:r>
            <a:r>
              <a:rPr lang="en-US" sz="3200" b="1" kern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both</a:t>
            </a:r>
            <a:r>
              <a:rPr kumimoji="0" lang="en-US" sz="3200" b="1" i="0" u="none" strike="noStrike" kern="0" cap="none" spc="0" normalizeH="0" baseline="0" noProof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</a:rPr>
              <a:t> with a limited sample of DNA. Nevertheless, they do show a difference between them.  </a:t>
            </a:r>
            <a:endParaRPr lang="en-US" dirty="0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952949-182B-7A91-8242-DBBF91B88B59}"/>
              </a:ext>
            </a:extLst>
          </p:cNvPr>
          <p:cNvSpPr txBox="1"/>
          <p:nvPr/>
        </p:nvSpPr>
        <p:spPr>
          <a:xfrm>
            <a:off x="108479" y="216137"/>
            <a:ext cx="86909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difference in number of years to attain adult plumage must have a genetic basis.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0700E8-EE3D-12E8-21A5-D2EE504EF954}"/>
              </a:ext>
            </a:extLst>
          </p:cNvPr>
          <p:cNvSpPr txBox="1"/>
          <p:nvPr/>
        </p:nvSpPr>
        <p:spPr>
          <a:xfrm>
            <a:off x="54239" y="1785797"/>
            <a:ext cx="89982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these taxa interbreed, how many immature plumages would such a hybrid have? One, two, or three</a:t>
            </a:r>
            <a:r>
              <a:rPr lang="en-US" dirty="0">
                <a:ln>
                  <a:solidFill>
                    <a:schemeClr val="accent6">
                      <a:lumMod val="50000"/>
                    </a:schemeClr>
                  </a:solidFill>
                </a:ln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9297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0D09922-44B1-471D-EA75-9F4208ECBA7C}"/>
              </a:ext>
            </a:extLst>
          </p:cNvPr>
          <p:cNvSpPr txBox="1"/>
          <p:nvPr/>
        </p:nvSpPr>
        <p:spPr>
          <a:xfrm>
            <a:off x="127127" y="235226"/>
            <a:ext cx="8889746" cy="7171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</a:rPr>
              <a:t>Two published  DNA analyses:</a:t>
            </a:r>
          </a:p>
          <a:p>
            <a:endParaRPr kumimoji="0" lang="en-US" sz="3200" b="1" i="0" u="none" strike="noStrike" kern="0" cap="none" spc="0" normalizeH="0" baseline="0" noProof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</a:endParaRPr>
          </a:p>
          <a:p>
            <a:r>
              <a:rPr lang="en-US" sz="3200" b="1" kern="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Riesing</a:t>
            </a:r>
            <a:r>
              <a:rPr lang="en-US" sz="3200" b="1" kern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(2003) used 2 mitochondrial markers (nd6 gene and pseudo-control region (ΨCR) &amp; sequenced 2 </a:t>
            </a:r>
            <a:r>
              <a:rPr lang="en-US" sz="3200" b="1" i="1" kern="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unicinctus</a:t>
            </a:r>
            <a:r>
              <a:rPr lang="en-US" sz="3200" b="1" kern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specimens and one</a:t>
            </a:r>
            <a:r>
              <a:rPr lang="en-US" sz="3200" b="1" i="1" kern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i="1" kern="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harrisi</a:t>
            </a:r>
            <a:r>
              <a:rPr lang="en-US" sz="3200" b="1" kern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 Their ML tree shows the 2 BWH as sister to the HH.</a:t>
            </a:r>
            <a:endParaRPr lang="en-US" sz="3200" b="1" kern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</a:endParaRPr>
          </a:p>
          <a:p>
            <a:endParaRPr kumimoji="0" lang="en-US" sz="1200" b="1" i="0" u="none" strike="noStrike" kern="0" cap="none" spc="0" normalizeH="0" baseline="0" noProof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</a:endParaRPr>
          </a:p>
          <a:p>
            <a:r>
              <a:rPr lang="en-US" sz="3200" b="1" kern="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Raposo</a:t>
            </a:r>
            <a:r>
              <a:rPr lang="en-US" sz="3200" b="1" kern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do Amaral et al. (2009) sequenced the nuclear intron Fib5 for 3 specimens, one HH from Texas and 2 BWH from South America.  As with the </a:t>
            </a:r>
            <a:r>
              <a:rPr lang="en-US" sz="3200" b="1" kern="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Riesing</a:t>
            </a:r>
            <a:r>
              <a:rPr lang="en-US" sz="3200" b="1" kern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tree, the 2 BWH clustered together as sister taxa to HH.</a:t>
            </a:r>
            <a:endParaRPr lang="en-US" sz="3200" b="1" kern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</a:endParaRPr>
          </a:p>
          <a:p>
            <a:endParaRPr kumimoji="0" lang="en-US" sz="3200" b="1" i="0" u="none" strike="noStrike" kern="0" cap="none" spc="0" normalizeH="0" baseline="0" noProof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4461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F9006F-C6E8-ACD4-444E-13D6D890C30B}"/>
              </a:ext>
            </a:extLst>
          </p:cNvPr>
          <p:cNvSpPr txBox="1"/>
          <p:nvPr/>
        </p:nvSpPr>
        <p:spPr>
          <a:xfrm>
            <a:off x="284922" y="368541"/>
            <a:ext cx="867354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 w="1905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two populations of </a:t>
            </a:r>
            <a:r>
              <a:rPr lang="en-US" sz="3200" b="1" i="1" dirty="0" err="1">
                <a:ln w="1905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Parabuteo</a:t>
            </a:r>
            <a:r>
              <a:rPr lang="en-US" sz="3200" b="1" i="1" dirty="0">
                <a:ln w="1905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ln w="1905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unicinctus</a:t>
            </a:r>
            <a:r>
              <a:rPr lang="en-US" sz="3200" b="1" dirty="0">
                <a:ln w="1905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have long been treated by taxonomic authorities &amp; World bird checklists as two subspecies:</a:t>
            </a:r>
          </a:p>
          <a:p>
            <a:endParaRPr lang="en-US" sz="3200" b="1" dirty="0">
              <a:ln w="19050">
                <a:solidFill>
                  <a:schemeClr val="accent4">
                    <a:lumMod val="1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>
                <a:ln w="1905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Harris’s Hawk </a:t>
            </a:r>
            <a:r>
              <a:rPr lang="en-US" sz="3200" b="1" i="1" dirty="0">
                <a:ln w="1905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u. </a:t>
            </a:r>
            <a:r>
              <a:rPr lang="en-US" sz="3200" b="1" i="1" dirty="0" err="1">
                <a:ln w="1905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harrisi</a:t>
            </a:r>
            <a:r>
              <a:rPr lang="en-US" sz="3200" b="1" i="1" dirty="0">
                <a:ln w="1905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3200" b="1" dirty="0">
                <a:ln w="1905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North &amp; Central America, &amp;</a:t>
            </a:r>
          </a:p>
          <a:p>
            <a:r>
              <a:rPr lang="en-US" sz="3200" b="1" dirty="0">
                <a:ln w="1905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Bay-winged Hawk </a:t>
            </a:r>
            <a:r>
              <a:rPr lang="en-US" sz="3200" b="1" i="1" dirty="0">
                <a:ln w="1905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u. </a:t>
            </a:r>
            <a:r>
              <a:rPr lang="en-US" sz="3200" b="1" i="1" dirty="0" err="1">
                <a:ln w="1905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unicinctus</a:t>
            </a:r>
            <a:r>
              <a:rPr lang="en-US" sz="3200" b="1" i="1" dirty="0">
                <a:ln w="1905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ln w="1905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South America.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984572-58E2-B202-B68B-591DA8C124A7}"/>
              </a:ext>
            </a:extLst>
          </p:cNvPr>
          <p:cNvSpPr txBox="1"/>
          <p:nvPr/>
        </p:nvSpPr>
        <p:spPr>
          <a:xfrm>
            <a:off x="235226" y="4919799"/>
            <a:ext cx="86735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3200" b="1" dirty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However, they differ in plumages and behavior to such an extent that they should be considered separate species.</a:t>
            </a:r>
          </a:p>
        </p:txBody>
      </p:sp>
    </p:spTree>
    <p:extLst>
      <p:ext uri="{BB962C8B-B14F-4D97-AF65-F5344CB8AC3E}">
        <p14:creationId xmlns:p14="http://schemas.microsoft.com/office/powerpoint/2010/main" val="104823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116311F-8E04-865E-F771-48AAFDD1A5B8}"/>
              </a:ext>
            </a:extLst>
          </p:cNvPr>
          <p:cNvSpPr txBox="1"/>
          <p:nvPr/>
        </p:nvSpPr>
        <p:spPr>
          <a:xfrm>
            <a:off x="304801" y="280457"/>
            <a:ext cx="853439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found no evidence of interbreeding between these taxa, including no specimens or photographs that show traits of both.</a:t>
            </a:r>
            <a:r>
              <a:rPr lang="en-US" dirty="0">
                <a:ln>
                  <a:solidFill>
                    <a:schemeClr val="accent6">
                      <a:lumMod val="50000"/>
                    </a:schemeClr>
                  </a:solidFill>
                </a:ln>
              </a:rPr>
              <a:t>.</a:t>
            </a:r>
            <a:endParaRPr lang="en-US" sz="3200" dirty="0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  <a:p>
            <a:endParaRPr lang="en-US" sz="3200" dirty="0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  <a:p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to be expected, as their ranges are allopatric. </a:t>
            </a:r>
            <a:endParaRPr lang="en-US" dirty="0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  <a:p>
            <a:endParaRPr lang="en-US" dirty="0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  <a:p>
            <a:endParaRPr lang="en-US" dirty="0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92639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CF1E12-B6E6-5EEA-989B-6CB28CC860D8}"/>
              </a:ext>
            </a:extLst>
          </p:cNvPr>
          <p:cNvSpPr txBox="1"/>
          <p:nvPr/>
        </p:nvSpPr>
        <p:spPr>
          <a:xfrm>
            <a:off x="19120" y="-118145"/>
            <a:ext cx="874643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II BWHs appear almost like juvenile HHs, but show one cycle of flight feather molt.</a:t>
            </a:r>
          </a:p>
          <a:p>
            <a:endParaRPr lang="en-US" sz="36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en-US" sz="3600" b="1" dirty="0">
              <a:ln>
                <a:solidFill>
                  <a:srgbClr val="2D5C8A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6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6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6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6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8F2FC1-7ADD-CCE3-89AA-1958F2FD8435}"/>
              </a:ext>
            </a:extLst>
          </p:cNvPr>
          <p:cNvSpPr txBox="1"/>
          <p:nvPr/>
        </p:nvSpPr>
        <p:spPr>
          <a:xfrm>
            <a:off x="0" y="978774"/>
            <a:ext cx="39670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solidFill>
                  <a:srgbClr val="2D5C8A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BWH has new inner primaries &amp; a secondary.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36919-CB2C-F14B-3623-07859CA6F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20" y="3327264"/>
            <a:ext cx="4305091" cy="2851424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F4258213-225E-5F19-EE30-9C1B5F71A02E}"/>
              </a:ext>
            </a:extLst>
          </p:cNvPr>
          <p:cNvSpPr/>
          <p:nvPr/>
        </p:nvSpPr>
        <p:spPr bwMode="auto">
          <a:xfrm rot="16200000">
            <a:off x="196787" y="5526987"/>
            <a:ext cx="978408" cy="48463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FFC924-D06A-A08C-6591-FE21FE94C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51" y="3499666"/>
            <a:ext cx="4751664" cy="26728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3554B3-81AF-117E-742E-45632E676749}"/>
              </a:ext>
            </a:extLst>
          </p:cNvPr>
          <p:cNvSpPr txBox="1"/>
          <p:nvPr/>
        </p:nvSpPr>
        <p:spPr>
          <a:xfrm>
            <a:off x="4688635" y="1604008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HH shows no primary or secondary molt.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3BE39B-AD78-069B-B02D-8B0BF9D2D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301" y="5864266"/>
            <a:ext cx="524301" cy="993734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A3174D29-00DB-F8ED-82DB-F93699E63F4C}"/>
              </a:ext>
            </a:extLst>
          </p:cNvPr>
          <p:cNvSpPr/>
          <p:nvPr/>
        </p:nvSpPr>
        <p:spPr bwMode="auto">
          <a:xfrm rot="16200000">
            <a:off x="2726944" y="6111154"/>
            <a:ext cx="978408" cy="48463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D7411E-A6A5-B270-5F13-601D1A28BB5F}"/>
              </a:ext>
            </a:extLst>
          </p:cNvPr>
          <p:cNvSpPr txBox="1"/>
          <p:nvPr/>
        </p:nvSpPr>
        <p:spPr>
          <a:xfrm>
            <a:off x="928307" y="5698252"/>
            <a:ext cx="4651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Lee Jones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27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CF1E12-B6E6-5EEA-989B-6CB28CC860D8}"/>
              </a:ext>
            </a:extLst>
          </p:cNvPr>
          <p:cNvSpPr txBox="1"/>
          <p:nvPr/>
        </p:nvSpPr>
        <p:spPr>
          <a:xfrm>
            <a:off x="198783" y="212034"/>
            <a:ext cx="8746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III BWHs are more adult-like and show two cycles of </a:t>
            </a:r>
            <a:r>
              <a:rPr lang="en-US" sz="36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remige</a:t>
            </a:r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molt.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864DE6-C5BC-E244-5EA6-56517FC44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50986"/>
            <a:ext cx="9144000" cy="2160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933E7D-D7FA-1709-71EE-2A1114BC9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11882"/>
            <a:ext cx="8945217" cy="239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3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CF1E12-B6E6-5EEA-989B-6CB28CC860D8}"/>
              </a:ext>
            </a:extLst>
          </p:cNvPr>
          <p:cNvSpPr txBox="1"/>
          <p:nvPr/>
        </p:nvSpPr>
        <p:spPr>
          <a:xfrm>
            <a:off x="198783" y="278295"/>
            <a:ext cx="874643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references cite records of Harris’s Hawk in South America, but we found no</a:t>
            </a:r>
            <a:r>
              <a:rPr lang="en-US" sz="3600" b="1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harrisi</a:t>
            </a:r>
            <a:r>
              <a:rPr lang="en-US" sz="3600" b="1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specimens collected in South America in museums.</a:t>
            </a:r>
          </a:p>
          <a:p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Researchers from North America have not seen any Harris’s Hawks in Ecuador.</a:t>
            </a:r>
          </a:p>
          <a:p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likely, sightings of Basic II or Basic III BWHs were mis-identified as juvenile HHs. </a:t>
            </a:r>
          </a:p>
        </p:txBody>
      </p:sp>
    </p:spTree>
    <p:extLst>
      <p:ext uri="{BB962C8B-B14F-4D97-AF65-F5344CB8AC3E}">
        <p14:creationId xmlns:p14="http://schemas.microsoft.com/office/powerpoint/2010/main" val="38716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CF1E12-B6E6-5EEA-989B-6CB28CC860D8}"/>
              </a:ext>
            </a:extLst>
          </p:cNvPr>
          <p:cNvSpPr txBox="1"/>
          <p:nvPr/>
        </p:nvSpPr>
        <p:spPr>
          <a:xfrm>
            <a:off x="198783" y="278295"/>
            <a:ext cx="87464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Behavioral differences between the taxa are cooperative hunting and breeding that is reported regularly for Harris’s Hawk but is rare or absent in Bay-winged Hawk.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CA4519-A816-A894-43F1-5D31CAB2A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3529"/>
            <a:ext cx="5438757" cy="33432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BDBE1A-4212-AAD6-8052-BDB04952A525}"/>
              </a:ext>
            </a:extLst>
          </p:cNvPr>
          <p:cNvSpPr txBox="1"/>
          <p:nvPr/>
        </p:nvSpPr>
        <p:spPr>
          <a:xfrm>
            <a:off x="5438757" y="3140617"/>
            <a:ext cx="3506459" cy="363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HH: Often seen in territory </a:t>
            </a:r>
            <a:r>
              <a:rPr lang="en-US" sz="32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as a trios, or more.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BWH: Almost always as pairs.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D438A7-2BF4-533E-FCE1-76C47768FA3E}"/>
              </a:ext>
            </a:extLst>
          </p:cNvPr>
          <p:cNvSpPr txBox="1"/>
          <p:nvPr/>
        </p:nvSpPr>
        <p:spPr>
          <a:xfrm>
            <a:off x="198783" y="3574773"/>
            <a:ext cx="18128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 HHs </a:t>
            </a:r>
            <a:endParaRPr lang="en-US" dirty="0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33636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CF1E12-B6E6-5EEA-989B-6CB28CC860D8}"/>
              </a:ext>
            </a:extLst>
          </p:cNvPr>
          <p:cNvSpPr txBox="1"/>
          <p:nvPr/>
        </p:nvSpPr>
        <p:spPr>
          <a:xfrm>
            <a:off x="198783" y="-62743"/>
            <a:ext cx="8746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Assumptions that these two are the same species has negatively affected their illustration in field guides.</a:t>
            </a:r>
          </a:p>
          <a:p>
            <a:endParaRPr lang="en-US" sz="36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B64442-C9AB-D844-2198-E1D5BFEA0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5642"/>
            <a:ext cx="6400800" cy="31546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ED43B5-1EE3-16D1-DEA2-D05A3486264E}"/>
              </a:ext>
            </a:extLst>
          </p:cNvPr>
          <p:cNvSpPr txBox="1"/>
          <p:nvPr/>
        </p:nvSpPr>
        <p:spPr>
          <a:xfrm>
            <a:off x="0" y="4900322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Golden Guide (N. America) shows juvenile Bay-winged Hawk instead of Harris’s Hawk. All other NA guides are accurate.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33BE94-C1E4-3A0E-019E-5C0B28B92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82" y="1745643"/>
            <a:ext cx="1919467" cy="31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31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3ED43B5-1EE3-16D1-DEA2-D05A3486264E}"/>
              </a:ext>
            </a:extLst>
          </p:cNvPr>
          <p:cNvSpPr txBox="1"/>
          <p:nvPr/>
        </p:nvSpPr>
        <p:spPr>
          <a:xfrm>
            <a:off x="122857" y="0"/>
            <a:ext cx="85807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Brown &amp;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Amadon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 shows adult Harris’s Hawk</a:t>
            </a:r>
            <a:r>
              <a:rPr lang="en-US" sz="3600" b="1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 and juvenile Bay-winged Hawk, without labeling them as such.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2D5C8A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7F62D4-26FA-9916-7E64-A9A6989B2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7" y="2455986"/>
            <a:ext cx="4028139" cy="4185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3E444B-4D2E-AF2C-0997-A4C1C5776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06" y="2077278"/>
            <a:ext cx="3077569" cy="435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14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3ED43B5-1EE3-16D1-DEA2-D05A3486264E}"/>
              </a:ext>
            </a:extLst>
          </p:cNvPr>
          <p:cNvSpPr txBox="1"/>
          <p:nvPr/>
        </p:nvSpPr>
        <p:spPr>
          <a:xfrm>
            <a:off x="122857" y="0"/>
            <a:ext cx="85807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Ridgly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 &amp; Greenfield shows Harris’s Hawk</a:t>
            </a:r>
            <a:r>
              <a:rPr lang="en-US" sz="3600" b="1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 instead of Bay-winged Hawk for Peru guide.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2D5C8A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A4FC14-11DC-2912-D64F-FD2D8CF67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708" y="2196548"/>
            <a:ext cx="5797826" cy="40584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5F183F-8FDE-E308-7F0E-2EE6B26E7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48" y="1621919"/>
            <a:ext cx="3366052" cy="52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21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3ED43B5-1EE3-16D1-DEA2-D05A3486264E}"/>
              </a:ext>
            </a:extLst>
          </p:cNvPr>
          <p:cNvSpPr txBox="1"/>
          <p:nvPr/>
        </p:nvSpPr>
        <p:spPr>
          <a:xfrm>
            <a:off x="122857" y="0"/>
            <a:ext cx="85807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Scheulenburg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 et al. shows adult and juvenile</a:t>
            </a:r>
            <a:r>
              <a:rPr lang="en-US" sz="3600" b="1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 Bay-winged Hawk correctly but do not show nor mention Basic II &amp; II plumages.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2D5C8A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6F5D73-CEAB-96F0-0282-146163E88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695" y="2107096"/>
            <a:ext cx="2730041" cy="3955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9794F1-B31D-1D00-AAEF-D738BDF39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61" y="2308324"/>
            <a:ext cx="3745875" cy="458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76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CF1E12-B6E6-5EEA-989B-6CB28CC860D8}"/>
              </a:ext>
            </a:extLst>
          </p:cNvPr>
          <p:cNvSpPr txBox="1"/>
          <p:nvPr/>
        </p:nvSpPr>
        <p:spPr>
          <a:xfrm>
            <a:off x="198783" y="92765"/>
            <a:ext cx="87464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not clear that the differences between these taxa in the extent of cooperative hunting and breeding has taxonomic value or not.   </a:t>
            </a:r>
          </a:p>
          <a:p>
            <a:endParaRPr lang="en-US" sz="36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39A7E6-BB21-E6F0-68E1-7EFB2F34E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5" y="2539156"/>
            <a:ext cx="6747875" cy="413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93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9E91FB-1E2A-4F05-7D9E-727278065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13" y="14781"/>
            <a:ext cx="2968487" cy="39821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F9DB46-98DD-B209-5428-854FEBF24258}"/>
              </a:ext>
            </a:extLst>
          </p:cNvPr>
          <p:cNvSpPr txBox="1"/>
          <p:nvPr/>
        </p:nvSpPr>
        <p:spPr>
          <a:xfrm>
            <a:off x="82825" y="4128725"/>
            <a:ext cx="9144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https://bioone.org/journals/bulletin-of-the-british-ornithologists-club/volume-143/issue-2/bboc.v143i2.2023.a2/Taxonomic-status-of-Bay-winged-Hawk-Parabuteo-unicinctus-unicinctus-and/10.25226/bboc.v143i2.2023.a2.full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202E1F-F6B1-0C3B-BFBF-0A0026E4E6FF}"/>
              </a:ext>
            </a:extLst>
          </p:cNvPr>
          <p:cNvSpPr txBox="1"/>
          <p:nvPr/>
        </p:nvSpPr>
        <p:spPr>
          <a:xfrm>
            <a:off x="82825" y="51619"/>
            <a:ext cx="604299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published these results in the Bulletin of the British Ornithological Club this year.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5CACAB-FF1A-BA87-C0E5-D6E61159E64B}"/>
              </a:ext>
            </a:extLst>
          </p:cNvPr>
          <p:cNvSpPr txBox="1"/>
          <p:nvPr/>
        </p:nvSpPr>
        <p:spPr>
          <a:xfrm>
            <a:off x="64603" y="2198135"/>
            <a:ext cx="59386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article is available free on-line at the Bull BOC web site.</a:t>
            </a:r>
          </a:p>
        </p:txBody>
      </p:sp>
    </p:spTree>
    <p:extLst>
      <p:ext uri="{BB962C8B-B14F-4D97-AF65-F5344CB8AC3E}">
        <p14:creationId xmlns:p14="http://schemas.microsoft.com/office/powerpoint/2010/main" val="147311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CF1E12-B6E6-5EEA-989B-6CB28CC860D8}"/>
              </a:ext>
            </a:extLst>
          </p:cNvPr>
          <p:cNvSpPr txBox="1"/>
          <p:nvPr/>
        </p:nvSpPr>
        <p:spPr>
          <a:xfrm>
            <a:off x="0" y="38365"/>
            <a:ext cx="8746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Ranges:  Allopatric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410085-0B08-BC18-54E4-8DF634B31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878748"/>
            <a:ext cx="3874216" cy="3547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B42AEB-93E7-2F0D-68EA-8B1CC4DC8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916" y="38365"/>
            <a:ext cx="2829737" cy="40580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291191-FA0C-0F17-0346-59341EB32788}"/>
              </a:ext>
            </a:extLst>
          </p:cNvPr>
          <p:cNvSpPr txBox="1"/>
          <p:nvPr/>
        </p:nvSpPr>
        <p:spPr>
          <a:xfrm>
            <a:off x="198783" y="4437488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HH: North &amp; Central America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481DF0-60DB-4193-6C19-5FF0D08AAEA4}"/>
              </a:ext>
            </a:extLst>
          </p:cNvPr>
          <p:cNvSpPr txBox="1"/>
          <p:nvPr/>
        </p:nvSpPr>
        <p:spPr>
          <a:xfrm>
            <a:off x="5917095" y="4356705"/>
            <a:ext cx="35317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BWH: South America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2D737E-55C1-12E4-D6CA-24B7581EF62B}"/>
              </a:ext>
            </a:extLst>
          </p:cNvPr>
          <p:cNvSpPr txBox="1"/>
          <p:nvPr/>
        </p:nvSpPr>
        <p:spPr>
          <a:xfrm>
            <a:off x="198783" y="5440643"/>
            <a:ext cx="83488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The Biological Species Concept does not  address allopatric taxa.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079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CF1E12-B6E6-5EEA-989B-6CB28CC860D8}"/>
              </a:ext>
            </a:extLst>
          </p:cNvPr>
          <p:cNvSpPr txBox="1"/>
          <p:nvPr/>
        </p:nvSpPr>
        <p:spPr>
          <a:xfrm>
            <a:off x="0" y="38365"/>
            <a:ext cx="9144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Sangster (2018) described species as population lineages with these tenets:</a:t>
            </a:r>
          </a:p>
          <a:p>
            <a:endParaRPr lang="en-US" sz="32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0" indent="-857250">
              <a:buAutoNum type="romanLcPeriod"/>
            </a:pPr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type of data is potentially relevant to species determination or not.</a:t>
            </a:r>
          </a:p>
          <a:p>
            <a:pPr marL="857250" indent="-857250">
              <a:buAutoNum type="romanLcPeriod"/>
            </a:pPr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types of data are relevant.</a:t>
            </a:r>
          </a:p>
          <a:p>
            <a:pPr marL="857250" indent="-857250">
              <a:buAutoNum type="romanLcPeriod"/>
            </a:pPr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Taxonomists should use many types of data.</a:t>
            </a:r>
          </a:p>
          <a:p>
            <a:pPr marL="857250" indent="-857250">
              <a:buAutoNum type="romanLcPeriod"/>
            </a:pPr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should be integrated.</a:t>
            </a:r>
          </a:p>
          <a:p>
            <a:pPr marL="857250" indent="-857250">
              <a:buAutoNum type="romanLcPeriod"/>
            </a:pPr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Evaluations should be revisited when new data are available.</a:t>
            </a:r>
          </a:p>
        </p:txBody>
      </p:sp>
    </p:spTree>
    <p:extLst>
      <p:ext uri="{BB962C8B-B14F-4D97-AF65-F5344CB8AC3E}">
        <p14:creationId xmlns:p14="http://schemas.microsoft.com/office/powerpoint/2010/main" val="322430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CF1E12-B6E6-5EEA-989B-6CB28CC860D8}"/>
              </a:ext>
            </a:extLst>
          </p:cNvPr>
          <p:cNvSpPr txBox="1"/>
          <p:nvPr/>
        </p:nvSpPr>
        <p:spPr>
          <a:xfrm>
            <a:off x="198783" y="0"/>
            <a:ext cx="8746433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Summary:</a:t>
            </a:r>
          </a:p>
          <a:p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BWHs and HHs are </a:t>
            </a:r>
            <a:r>
              <a:rPr lang="en-US" sz="36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diagnosably</a:t>
            </a:r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different in adult and juvenile plumages.</a:t>
            </a:r>
          </a:p>
          <a:p>
            <a:endParaRPr lang="en-US" sz="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Further, BWH has two intermediate immature plumages. No raptor species has forms that differ in the number of age-related annual plumages.</a:t>
            </a:r>
          </a:p>
          <a:p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above suggest that HH and BWH are separate evolutionary lineages. </a:t>
            </a:r>
          </a:p>
        </p:txBody>
      </p:sp>
    </p:spTree>
    <p:extLst>
      <p:ext uri="{BB962C8B-B14F-4D97-AF65-F5344CB8AC3E}">
        <p14:creationId xmlns:p14="http://schemas.microsoft.com/office/powerpoint/2010/main" val="412347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CF1E12-B6E6-5EEA-989B-6CB28CC860D8}"/>
              </a:ext>
            </a:extLst>
          </p:cNvPr>
          <p:cNvSpPr txBox="1"/>
          <p:nvPr/>
        </p:nvSpPr>
        <p:spPr>
          <a:xfrm>
            <a:off x="198783" y="225287"/>
            <a:ext cx="87464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conclusion: Bay-winged Hawk and Harris’s Hawk are closely related but separate species! </a:t>
            </a:r>
          </a:p>
          <a:p>
            <a:endParaRPr lang="en-US" sz="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4C4A67-7CF8-0700-FE66-E725A422E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73" y="2102724"/>
            <a:ext cx="2496971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79172D-AC35-3386-77F9-EDBB5470E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738" y="2062898"/>
            <a:ext cx="3841955" cy="32496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371C15-E7A9-2E21-D131-D345F1C35773}"/>
              </a:ext>
            </a:extLst>
          </p:cNvPr>
          <p:cNvSpPr txBox="1"/>
          <p:nvPr/>
        </p:nvSpPr>
        <p:spPr>
          <a:xfrm>
            <a:off x="2853801" y="2315507"/>
            <a:ext cx="27641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Thanks for your attention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56E0A0-0579-CB60-5F4E-D30712BE5175}"/>
              </a:ext>
            </a:extLst>
          </p:cNvPr>
          <p:cNvSpPr txBox="1"/>
          <p:nvPr/>
        </p:nvSpPr>
        <p:spPr>
          <a:xfrm>
            <a:off x="2465198" y="5654834"/>
            <a:ext cx="49894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Any 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60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174784-6DCB-AE0A-9AC6-2930FDE50855}"/>
              </a:ext>
            </a:extLst>
          </p:cNvPr>
          <p:cNvSpPr txBox="1"/>
          <p:nvPr/>
        </p:nvSpPr>
        <p:spPr>
          <a:xfrm>
            <a:off x="147431" y="0"/>
            <a:ext cx="89949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 studied these taxa in the field in North and South America and examined 119  specimens (14 major museums) and &gt;100 photographs, as well as reviewed their literature.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DA7831-9DDB-0FAD-7F3A-19408125C4DE}"/>
              </a:ext>
            </a:extLst>
          </p:cNvPr>
          <p:cNvSpPr txBox="1"/>
          <p:nvPr/>
        </p:nvSpPr>
        <p:spPr>
          <a:xfrm>
            <a:off x="147431" y="2518734"/>
            <a:ext cx="884913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Further, we examined numerous photographs of both on-line, especially on </a:t>
            </a:r>
            <a:r>
              <a:rPr lang="en-US" sz="32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Wikiaves</a:t>
            </a:r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</a:t>
            </a:r>
          </a:p>
          <a:p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Macauley bird collection. </a:t>
            </a:r>
          </a:p>
          <a:p>
            <a:endParaRPr lang="en-US" sz="32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on-line article incudes many pointers (URLs) to photos of both taxa at various ages in these collections. </a:t>
            </a:r>
          </a:p>
        </p:txBody>
      </p:sp>
    </p:spTree>
    <p:extLst>
      <p:ext uri="{BB962C8B-B14F-4D97-AF65-F5344CB8AC3E}">
        <p14:creationId xmlns:p14="http://schemas.microsoft.com/office/powerpoint/2010/main" val="149192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225BFA1-136B-82BE-5F91-256D666759E6}"/>
              </a:ext>
            </a:extLst>
          </p:cNvPr>
          <p:cNvSpPr txBox="1"/>
          <p:nvPr/>
        </p:nvSpPr>
        <p:spPr>
          <a:xfrm>
            <a:off x="26504" y="6088534"/>
            <a:ext cx="43467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BWH – Pale remiges</a:t>
            </a:r>
            <a:endParaRPr lang="en-US" dirty="0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1FE895-1CE4-E758-BA2C-08CF1DD3FCA5}"/>
              </a:ext>
            </a:extLst>
          </p:cNvPr>
          <p:cNvSpPr txBox="1"/>
          <p:nvPr/>
        </p:nvSpPr>
        <p:spPr>
          <a:xfrm>
            <a:off x="4958749" y="6120825"/>
            <a:ext cx="47575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HH – Dark remiges</a:t>
            </a:r>
            <a:endParaRPr lang="en-US" dirty="0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0473B6-235A-9461-D0D6-8089E095C39F}"/>
              </a:ext>
            </a:extLst>
          </p:cNvPr>
          <p:cNvSpPr txBox="1"/>
          <p:nvPr/>
        </p:nvSpPr>
        <p:spPr>
          <a:xfrm>
            <a:off x="131263" y="0"/>
            <a:ext cx="894521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two taxa differ considerably in plumages and some behaviors.  Adult plumages differ in color of undersides of remiges, &amp; in markings on throat, undersides, leg feathers, &amp; tail.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8DCE5F-E3AE-2637-A1F5-5FB3D81BC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99" y="2627011"/>
            <a:ext cx="2570833" cy="35348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D3F13A-E619-D97B-4CAB-A407DE2F4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40" y="2554545"/>
            <a:ext cx="3060790" cy="35104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B71F44-0960-D44E-4AAC-F65AD42C7011}"/>
              </a:ext>
            </a:extLst>
          </p:cNvPr>
          <p:cNvSpPr txBox="1"/>
          <p:nvPr/>
        </p:nvSpPr>
        <p:spPr>
          <a:xfrm>
            <a:off x="2348948" y="5508150"/>
            <a:ext cx="48569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Argentina         Texas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6D287951-529B-7FA6-A536-3946C593066D}"/>
              </a:ext>
            </a:extLst>
          </p:cNvPr>
          <p:cNvSpPr/>
          <p:nvPr/>
        </p:nvSpPr>
        <p:spPr bwMode="auto">
          <a:xfrm>
            <a:off x="576407" y="3411186"/>
            <a:ext cx="978408" cy="48463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0B9D1B89-83C8-58E4-AC50-F4ADB358B1C4}"/>
              </a:ext>
            </a:extLst>
          </p:cNvPr>
          <p:cNvSpPr/>
          <p:nvPr/>
        </p:nvSpPr>
        <p:spPr bwMode="auto">
          <a:xfrm>
            <a:off x="5494684" y="3546715"/>
            <a:ext cx="978408" cy="48463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62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0D09922-44B1-471D-EA75-9F4208ECBA7C}"/>
              </a:ext>
            </a:extLst>
          </p:cNvPr>
          <p:cNvSpPr txBox="1"/>
          <p:nvPr/>
        </p:nvSpPr>
        <p:spPr>
          <a:xfrm>
            <a:off x="97857" y="4532245"/>
            <a:ext cx="467801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BWH – Pale throat, barred leg feathers, pale marking on body, </a:t>
            </a:r>
            <a:endParaRPr lang="en-US" dirty="0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F4EEF1-C056-452F-BDCA-A5AC7CFF311B}"/>
              </a:ext>
            </a:extLst>
          </p:cNvPr>
          <p:cNvSpPr txBox="1"/>
          <p:nvPr/>
        </p:nvSpPr>
        <p:spPr>
          <a:xfrm>
            <a:off x="4775873" y="4532244"/>
            <a:ext cx="475753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HH – Dark throat, solid rufous leg feathers, and dark body.</a:t>
            </a:r>
            <a:endParaRPr lang="en-US" dirty="0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A3CA5D-FF70-4A2F-544C-75A677B56105}"/>
              </a:ext>
            </a:extLst>
          </p:cNvPr>
          <p:cNvSpPr txBox="1"/>
          <p:nvPr/>
        </p:nvSpPr>
        <p:spPr>
          <a:xfrm>
            <a:off x="97856" y="143798"/>
            <a:ext cx="88738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Adult plumages differ in markings on throat, undersides, leg feathers, and tail</a:t>
            </a:r>
            <a:r>
              <a:rPr lang="en-US" dirty="0">
                <a:ln>
                  <a:solidFill>
                    <a:srgbClr val="002060"/>
                  </a:solidFill>
                </a:ln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3402CF-4BD3-2A6B-D5FE-365ED9906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51102"/>
            <a:ext cx="4094235" cy="27579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ABE5BB-F77E-95DA-CEA4-1A7558EC7D95}"/>
              </a:ext>
            </a:extLst>
          </p:cNvPr>
          <p:cNvSpPr txBox="1"/>
          <p:nvPr/>
        </p:nvSpPr>
        <p:spPr>
          <a:xfrm>
            <a:off x="54787" y="1451101"/>
            <a:ext cx="47641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2B5481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U</a:t>
            </a:r>
            <a:r>
              <a:rPr kumimoji="0" lang="en-US" sz="2000" b="1" i="0" u="none" strike="noStrike" kern="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2D5C8A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2B5481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Michigan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B5481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7027D5-632B-6B1C-1926-599E15D89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438" y="1462154"/>
            <a:ext cx="4362674" cy="27468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3179E6-8B95-79B2-9539-A606F59A44F7}"/>
              </a:ext>
            </a:extLst>
          </p:cNvPr>
          <p:cNvSpPr txBox="1"/>
          <p:nvPr/>
        </p:nvSpPr>
        <p:spPr>
          <a:xfrm>
            <a:off x="4769247" y="1421186"/>
            <a:ext cx="47641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2B5481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Museum Comparative Zoology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5481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41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45775" y="0"/>
            <a:ext cx="8998225" cy="1039813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en-US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Adult plumages differ in width of white terminal band, wider on Harris’s Hawk.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b="1" dirty="0">
              <a:solidFill>
                <a:srgbClr val="FFC000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4400" b="1" dirty="0">
              <a:solidFill>
                <a:srgbClr val="FF99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5C15A0-AC60-702F-4A40-C2E863F94218}"/>
              </a:ext>
            </a:extLst>
          </p:cNvPr>
          <p:cNvSpPr txBox="1"/>
          <p:nvPr/>
        </p:nvSpPr>
        <p:spPr>
          <a:xfrm>
            <a:off x="1242591" y="6059515"/>
            <a:ext cx="25775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BWH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srgbClr val="2D5C8A">
                    <a:lumMod val="50000"/>
                  </a:srgbClr>
                </a:solidFill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BC2F90-EEFE-6702-4412-40495807DF56}"/>
              </a:ext>
            </a:extLst>
          </p:cNvPr>
          <p:cNvSpPr txBox="1"/>
          <p:nvPr/>
        </p:nvSpPr>
        <p:spPr>
          <a:xfrm>
            <a:off x="6105341" y="6084070"/>
            <a:ext cx="17960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HH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srgbClr val="2D5C8A">
                    <a:lumMod val="50000"/>
                  </a:srgbClr>
                </a:solidFill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91C90C-9DC9-BA3D-5C59-DD0A0B998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56" y="1325217"/>
            <a:ext cx="3538575" cy="4595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5F6592-AD98-60E3-5518-FB0923A56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" y="1399499"/>
            <a:ext cx="3408702" cy="43003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2D3AD0-2357-DCAA-53B4-0711419A57E4}"/>
              </a:ext>
            </a:extLst>
          </p:cNvPr>
          <p:cNvSpPr txBox="1"/>
          <p:nvPr/>
        </p:nvSpPr>
        <p:spPr>
          <a:xfrm>
            <a:off x="1752811" y="1399499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Venezuela      Texas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477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225BFA1-136B-82BE-5F91-256D666759E6}"/>
              </a:ext>
            </a:extLst>
          </p:cNvPr>
          <p:cNvSpPr txBox="1"/>
          <p:nvPr/>
        </p:nvSpPr>
        <p:spPr>
          <a:xfrm>
            <a:off x="1354159" y="5942759"/>
            <a:ext cx="17311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 w="12700">
                  <a:solidFill>
                    <a:srgbClr val="002060"/>
                  </a:solidFill>
                </a:ln>
                <a:solidFill>
                  <a:srgbClr val="FFC000"/>
                </a:solidFill>
              </a:rPr>
              <a:t>BWH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1FE895-1CE4-E758-BA2C-08CF1DD3FCA5}"/>
              </a:ext>
            </a:extLst>
          </p:cNvPr>
          <p:cNvSpPr txBox="1"/>
          <p:nvPr/>
        </p:nvSpPr>
        <p:spPr>
          <a:xfrm>
            <a:off x="6058679" y="5942759"/>
            <a:ext cx="13095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HH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AAEB04-8E20-AA2F-D22B-EB6D8BEC1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768" y="2462098"/>
            <a:ext cx="4836232" cy="31523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80BDAC-79F8-F0F9-B200-9BEBC56E61EF}"/>
              </a:ext>
            </a:extLst>
          </p:cNvPr>
          <p:cNvSpPr txBox="1"/>
          <p:nvPr/>
        </p:nvSpPr>
        <p:spPr>
          <a:xfrm>
            <a:off x="165651" y="161187"/>
            <a:ext cx="87530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Adult plumages differ in width of white at the base of the tail &amp; terminal band, wider on Harris’s Hawk.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159C0-E589-E439-445C-E999861ED208}"/>
              </a:ext>
            </a:extLst>
          </p:cNvPr>
          <p:cNvSpPr txBox="1"/>
          <p:nvPr/>
        </p:nvSpPr>
        <p:spPr>
          <a:xfrm>
            <a:off x="4317706" y="5029662"/>
            <a:ext cx="1950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 Texas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D39533-08EB-CD50-2DDB-A8D1830D3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2293"/>
            <a:ext cx="4290118" cy="30537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F8D3A9-DB4F-1307-B39B-B9C8D8404592}"/>
              </a:ext>
            </a:extLst>
          </p:cNvPr>
          <p:cNvSpPr txBox="1"/>
          <p:nvPr/>
        </p:nvSpPr>
        <p:spPr>
          <a:xfrm>
            <a:off x="165651" y="260713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Lee Jones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91FE1E-F85B-D152-3226-0D1F92E75FFA}"/>
              </a:ext>
            </a:extLst>
          </p:cNvPr>
          <p:cNvSpPr txBox="1"/>
          <p:nvPr/>
        </p:nvSpPr>
        <p:spPr>
          <a:xfrm>
            <a:off x="2796209" y="258229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 Peru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56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0D09922-44B1-471D-EA75-9F4208ECBA7C}"/>
              </a:ext>
            </a:extLst>
          </p:cNvPr>
          <p:cNvSpPr txBox="1"/>
          <p:nvPr/>
        </p:nvSpPr>
        <p:spPr>
          <a:xfrm>
            <a:off x="5605668" y="1304685"/>
            <a:ext cx="353833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BWH Underparts buffy with dark streaking.  </a:t>
            </a:r>
            <a:endParaRPr lang="en-US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F4EEF1-C056-452F-BDCA-A5AC7CFF311B}"/>
              </a:ext>
            </a:extLst>
          </p:cNvPr>
          <p:cNvSpPr txBox="1"/>
          <p:nvPr/>
        </p:nvSpPr>
        <p:spPr>
          <a:xfrm>
            <a:off x="5700980" y="4137390"/>
            <a:ext cx="368155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HH     Underparts dark with buffy markings.</a:t>
            </a:r>
            <a:endParaRPr lang="en-US" dirty="0">
              <a:ln>
                <a:solidFill>
                  <a:srgbClr val="002060"/>
                </a:solidFill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572A96-2023-696E-048B-1285C1A1B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186"/>
            <a:ext cx="5605668" cy="29152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82386-0C80-C320-161E-DC54B66298AB}"/>
              </a:ext>
            </a:extLst>
          </p:cNvPr>
          <p:cNvSpPr txBox="1"/>
          <p:nvPr/>
        </p:nvSpPr>
        <p:spPr>
          <a:xfrm>
            <a:off x="0" y="0"/>
            <a:ext cx="89982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Juvenile plumages differ between the taxa even more than adults’.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57C869-8E5A-72F7-B7EC-01EC707A20E1}"/>
              </a:ext>
            </a:extLst>
          </p:cNvPr>
          <p:cNvSpPr txBox="1"/>
          <p:nvPr/>
        </p:nvSpPr>
        <p:spPr>
          <a:xfrm>
            <a:off x="3200399" y="1222186"/>
            <a:ext cx="48105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0" u="none" strike="noStrike" kern="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Carnegie</a:t>
            </a:r>
            <a:endParaRPr lang="en-US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04C613-695A-0EC4-B03B-DE8EFD928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01" y="4621831"/>
            <a:ext cx="5631467" cy="15462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088A2F-778A-09E7-18FF-155634FAE867}"/>
              </a:ext>
            </a:extLst>
          </p:cNvPr>
          <p:cNvSpPr txBox="1"/>
          <p:nvPr/>
        </p:nvSpPr>
        <p:spPr>
          <a:xfrm>
            <a:off x="989832" y="5812258"/>
            <a:ext cx="4711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solidFill>
                    <a:srgbClr val="2D5C8A">
                      <a:lumMod val="50000"/>
                    </a:srgbClr>
                  </a:solidFill>
                </a:ln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Museum Comparative Zoology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0000"/>
                  <a:lumOff val="40000"/>
                </a:scheme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06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3480</TotalTime>
  <Words>1372</Words>
  <Application>Microsoft Office PowerPoint</Application>
  <PresentationFormat>On-screen Show (4:3)</PresentationFormat>
  <Paragraphs>153</Paragraphs>
  <Slides>33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Tahoma</vt:lpstr>
      <vt:lpstr>Wingdings</vt:lpstr>
      <vt:lpstr>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Clark</dc:creator>
  <cp:lastModifiedBy>William Clark</cp:lastModifiedBy>
  <cp:revision>43</cp:revision>
  <dcterms:created xsi:type="dcterms:W3CDTF">2023-07-11T01:02:58Z</dcterms:created>
  <dcterms:modified xsi:type="dcterms:W3CDTF">2023-07-17T15:29:45Z</dcterms:modified>
</cp:coreProperties>
</file>