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6"/>
  </p:notesMasterIdLst>
  <p:sldIdLst>
    <p:sldId id="257" r:id="rId2"/>
    <p:sldId id="264" r:id="rId3"/>
    <p:sldId id="312" r:id="rId4"/>
    <p:sldId id="313" r:id="rId5"/>
    <p:sldId id="450" r:id="rId6"/>
    <p:sldId id="451" r:id="rId7"/>
    <p:sldId id="452" r:id="rId8"/>
    <p:sldId id="305" r:id="rId9"/>
    <p:sldId id="448" r:id="rId10"/>
    <p:sldId id="449" r:id="rId11"/>
    <p:sldId id="406" r:id="rId12"/>
    <p:sldId id="407" r:id="rId13"/>
    <p:sldId id="408" r:id="rId14"/>
    <p:sldId id="260" r:id="rId15"/>
    <p:sldId id="308" r:id="rId16"/>
    <p:sldId id="268" r:id="rId17"/>
    <p:sldId id="314" r:id="rId18"/>
    <p:sldId id="390" r:id="rId19"/>
    <p:sldId id="391" r:id="rId20"/>
    <p:sldId id="370" r:id="rId21"/>
    <p:sldId id="392" r:id="rId22"/>
    <p:sldId id="393" r:id="rId23"/>
    <p:sldId id="394" r:id="rId24"/>
    <p:sldId id="409" r:id="rId25"/>
    <p:sldId id="367" r:id="rId26"/>
    <p:sldId id="410" r:id="rId27"/>
    <p:sldId id="411" r:id="rId28"/>
    <p:sldId id="412" r:id="rId29"/>
    <p:sldId id="413" r:id="rId30"/>
    <p:sldId id="414" r:id="rId31"/>
    <p:sldId id="371" r:id="rId32"/>
    <p:sldId id="372" r:id="rId33"/>
    <p:sldId id="272" r:id="rId34"/>
    <p:sldId id="328" r:id="rId35"/>
    <p:sldId id="329" r:id="rId36"/>
    <p:sldId id="459" r:id="rId37"/>
    <p:sldId id="460" r:id="rId38"/>
    <p:sldId id="461" r:id="rId39"/>
    <p:sldId id="465" r:id="rId40"/>
    <p:sldId id="466" r:id="rId41"/>
    <p:sldId id="467" r:id="rId42"/>
    <p:sldId id="462" r:id="rId43"/>
    <p:sldId id="433" r:id="rId44"/>
    <p:sldId id="434" r:id="rId45"/>
    <p:sldId id="269" r:id="rId46"/>
    <p:sldId id="315" r:id="rId47"/>
    <p:sldId id="316" r:id="rId48"/>
    <p:sldId id="270" r:id="rId49"/>
    <p:sldId id="282" r:id="rId50"/>
    <p:sldId id="405" r:id="rId51"/>
    <p:sldId id="334" r:id="rId52"/>
    <p:sldId id="335" r:id="rId53"/>
    <p:sldId id="374" r:id="rId54"/>
    <p:sldId id="375" r:id="rId55"/>
    <p:sldId id="376" r:id="rId56"/>
    <p:sldId id="320" r:id="rId57"/>
    <p:sldId id="377" r:id="rId58"/>
    <p:sldId id="301" r:id="rId59"/>
    <p:sldId id="446" r:id="rId60"/>
    <p:sldId id="447" r:id="rId61"/>
    <p:sldId id="381" r:id="rId62"/>
    <p:sldId id="382" r:id="rId63"/>
    <p:sldId id="383" r:id="rId64"/>
    <p:sldId id="266" r:id="rId65"/>
    <p:sldId id="343" r:id="rId66"/>
    <p:sldId id="317" r:id="rId67"/>
    <p:sldId id="402" r:id="rId68"/>
    <p:sldId id="403" r:id="rId69"/>
    <p:sldId id="404" r:id="rId70"/>
    <p:sldId id="415" r:id="rId71"/>
    <p:sldId id="373" r:id="rId72"/>
    <p:sldId id="416" r:id="rId73"/>
    <p:sldId id="417" r:id="rId74"/>
    <p:sldId id="418" r:id="rId75"/>
    <p:sldId id="419" r:id="rId76"/>
    <p:sldId id="275" r:id="rId77"/>
    <p:sldId id="321" r:id="rId78"/>
    <p:sldId id="285" r:id="rId79"/>
    <p:sldId id="330" r:id="rId80"/>
    <p:sldId id="340" r:id="rId81"/>
    <p:sldId id="324" r:id="rId82"/>
    <p:sldId id="325" r:id="rId83"/>
    <p:sldId id="271" r:id="rId84"/>
    <p:sldId id="326" r:id="rId85"/>
    <p:sldId id="327" r:id="rId86"/>
    <p:sldId id="258" r:id="rId87"/>
    <p:sldId id="300" r:id="rId88"/>
    <p:sldId id="263" r:id="rId89"/>
    <p:sldId id="310" r:id="rId90"/>
    <p:sldId id="311" r:id="rId91"/>
    <p:sldId id="463" r:id="rId92"/>
    <p:sldId id="435" r:id="rId93"/>
    <p:sldId id="436" r:id="rId94"/>
    <p:sldId id="464" r:id="rId95"/>
    <p:sldId id="439" r:id="rId96"/>
    <p:sldId id="440" r:id="rId97"/>
    <p:sldId id="273" r:id="rId98"/>
    <p:sldId id="344" r:id="rId99"/>
    <p:sldId id="331" r:id="rId100"/>
    <p:sldId id="387" r:id="rId101"/>
    <p:sldId id="388" r:id="rId102"/>
    <p:sldId id="389" r:id="rId103"/>
    <p:sldId id="274" r:id="rId104"/>
    <p:sldId id="332" r:id="rId105"/>
    <p:sldId id="333" r:id="rId106"/>
    <p:sldId id="280" r:id="rId107"/>
    <p:sldId id="341" r:id="rId108"/>
    <p:sldId id="342" r:id="rId109"/>
    <p:sldId id="259" r:id="rId110"/>
    <p:sldId id="302" r:id="rId111"/>
    <p:sldId id="303" r:id="rId112"/>
    <p:sldId id="453" r:id="rId113"/>
    <p:sldId id="454" r:id="rId114"/>
    <p:sldId id="455" r:id="rId115"/>
    <p:sldId id="290" r:id="rId116"/>
    <p:sldId id="420" r:id="rId117"/>
    <p:sldId id="421" r:id="rId118"/>
    <p:sldId id="456" r:id="rId119"/>
    <p:sldId id="457" r:id="rId120"/>
    <p:sldId id="458" r:id="rId121"/>
    <p:sldId id="289" r:id="rId122"/>
    <p:sldId id="384" r:id="rId123"/>
    <p:sldId id="385" r:id="rId124"/>
    <p:sldId id="287" r:id="rId125"/>
    <p:sldId id="350" r:id="rId126"/>
    <p:sldId id="351" r:id="rId127"/>
    <p:sldId id="296" r:id="rId128"/>
    <p:sldId id="368" r:id="rId129"/>
    <p:sldId id="369" r:id="rId130"/>
    <p:sldId id="293" r:id="rId131"/>
    <p:sldId id="362" r:id="rId132"/>
    <p:sldId id="363" r:id="rId133"/>
    <p:sldId id="278" r:id="rId134"/>
    <p:sldId id="338" r:id="rId135"/>
    <p:sldId id="355" r:id="rId136"/>
    <p:sldId id="422" r:id="rId137"/>
    <p:sldId id="423" r:id="rId138"/>
    <p:sldId id="424" r:id="rId139"/>
    <p:sldId id="292" r:id="rId140"/>
    <p:sldId id="339" r:id="rId141"/>
    <p:sldId id="288" r:id="rId142"/>
    <p:sldId id="352" r:id="rId143"/>
    <p:sldId id="353" r:id="rId144"/>
    <p:sldId id="425" r:id="rId145"/>
    <p:sldId id="426" r:id="rId146"/>
    <p:sldId id="427" r:id="rId147"/>
    <p:sldId id="443" r:id="rId148"/>
    <p:sldId id="444" r:id="rId149"/>
    <p:sldId id="445" r:id="rId150"/>
    <p:sldId id="284" r:id="rId151"/>
    <p:sldId id="380" r:id="rId152"/>
    <p:sldId id="345" r:id="rId153"/>
    <p:sldId id="262" r:id="rId154"/>
    <p:sldId id="386" r:id="rId155"/>
    <p:sldId id="309" r:id="rId156"/>
    <p:sldId id="277" r:id="rId157"/>
    <p:sldId id="354" r:id="rId158"/>
    <p:sldId id="337" r:id="rId159"/>
    <p:sldId id="283" r:id="rId160"/>
    <p:sldId id="378" r:id="rId161"/>
    <p:sldId id="379" r:id="rId162"/>
    <p:sldId id="395" r:id="rId163"/>
    <p:sldId id="306" r:id="rId164"/>
    <p:sldId id="307" r:id="rId165"/>
    <p:sldId id="396" r:id="rId166"/>
    <p:sldId id="397" r:id="rId167"/>
    <p:sldId id="398" r:id="rId168"/>
    <p:sldId id="399" r:id="rId169"/>
    <p:sldId id="400" r:id="rId170"/>
    <p:sldId id="401" r:id="rId171"/>
    <p:sldId id="286" r:id="rId172"/>
    <p:sldId id="348" r:id="rId173"/>
    <p:sldId id="349" r:id="rId174"/>
    <p:sldId id="295" r:id="rId175"/>
    <p:sldId id="336" r:id="rId176"/>
    <p:sldId id="469" r:id="rId177"/>
    <p:sldId id="470" r:id="rId178"/>
    <p:sldId id="471" r:id="rId179"/>
    <p:sldId id="472" r:id="rId180"/>
    <p:sldId id="473" r:id="rId181"/>
    <p:sldId id="474" r:id="rId182"/>
    <p:sldId id="475" r:id="rId183"/>
    <p:sldId id="476" r:id="rId184"/>
    <p:sldId id="468" r:id="rId1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/>
    <p:restoredTop sz="90028" autoAdjust="0"/>
  </p:normalViewPr>
  <p:slideViewPr>
    <p:cSldViewPr snapToGrid="0" snapToObjects="1">
      <p:cViewPr varScale="1">
        <p:scale>
          <a:sx n="111" d="100"/>
          <a:sy n="111" d="100"/>
        </p:scale>
        <p:origin x="152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notesMaster" Target="notesMasters/notes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FEDC0-ED1A-8347-88D5-A84B5DB591A4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9A3C5-7143-1848-BED9-C81E110AB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70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9A3C5-7143-1848-BED9-C81E110AB0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10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Belted Kingfisher, Alcedinidae, Coraciiformes.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9A3C5-7143-1848-BED9-C81E110AB0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89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Common Nighthawk, Caprimulgidae, Caprimulgiformes.  Very</a:t>
            </a:r>
            <a:r>
              <a:rPr lang="en-US" baseline="0" dirty="0"/>
              <a:t> short bill = screener.  White patch in primaries and on lower throat eliminates any other nightjar or Chimney Swift.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9A3C5-7143-1848-BED9-C81E110AB0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4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Downy Woodpecker, Picidae,</a:t>
            </a:r>
            <a:r>
              <a:rPr lang="en-US" baseline="0" dirty="0"/>
              <a:t> Piciformes.  The pointed central rectrices, which will be obviously stiffened in the hand, indicate woodpecker.  White flanks and barred underside of rectrices eliminates all other woodpeckers.  Note short bill, ca. ½ inch.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9A3C5-7143-1848-BED9-C81E110AB0F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76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Eastern Kingbird, Tyrannidae, Passeriformes.  Those white-tipped rectrices are unique.  From what you could see, the black tail and white undertail coverts also consistent with E. Kingbird.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9A3C5-7143-1848-BED9-C81E110AB0F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8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Great Crested</a:t>
            </a:r>
            <a:r>
              <a:rPr lang="en-US" baseline="0" dirty="0"/>
              <a:t> Flycatcher, Tyrannidae, Passeriformes.  Bright rufous underside of tail distinctive, as is bright belly and undertail coverts.  Note gray throat and breast, </a:t>
            </a:r>
            <a:r>
              <a:rPr lang="en-US" baseline="0" dirty="0" err="1"/>
              <a:t>sallyer</a:t>
            </a:r>
            <a:r>
              <a:rPr lang="en-US" baseline="0" dirty="0"/>
              <a:t> bill.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9A3C5-7143-1848-BED9-C81E110AB0F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53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Pileated Woodpecker, Picidae, Piciformes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9A3C5-7143-1848-BED9-C81E110AB0F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91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Yellow-bellied Sapsucker, Picidae, Piciformes.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9A3C5-7143-1848-BED9-C81E110AB0F8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8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Ruby-throated Hummingbird, Trochilidae, Apodiformes: note the thin</a:t>
            </a:r>
            <a:r>
              <a:rPr lang="en-US" baseline="0" dirty="0"/>
              <a:t> flower-prober bill.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9A3C5-7143-1848-BED9-C81E110AB0F8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30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F4B9-4D1E-584C-864E-92FA6BD0CFC8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3A77-E4C3-1E45-8ABA-A4F683114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82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F4B9-4D1E-584C-864E-92FA6BD0CFC8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3A77-E4C3-1E45-8ABA-A4F683114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24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F4B9-4D1E-584C-864E-92FA6BD0CFC8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3A77-E4C3-1E45-8ABA-A4F683114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9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F4B9-4D1E-584C-864E-92FA6BD0CFC8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3A77-E4C3-1E45-8ABA-A4F683114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4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F4B9-4D1E-584C-864E-92FA6BD0CFC8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3A77-E4C3-1E45-8ABA-A4F683114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80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F4B9-4D1E-584C-864E-92FA6BD0CFC8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3A77-E4C3-1E45-8ABA-A4F683114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4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F4B9-4D1E-584C-864E-92FA6BD0CFC8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3A77-E4C3-1E45-8ABA-A4F683114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18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F4B9-4D1E-584C-864E-92FA6BD0CFC8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3A77-E4C3-1E45-8ABA-A4F683114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76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F4B9-4D1E-584C-864E-92FA6BD0CFC8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3A77-E4C3-1E45-8ABA-A4F683114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5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F4B9-4D1E-584C-864E-92FA6BD0CFC8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3A77-E4C3-1E45-8ABA-A4F683114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42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F4B9-4D1E-584C-864E-92FA6BD0CFC8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73A77-E4C3-1E45-8ABA-A4F683114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20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4F4B9-4D1E-584C-864E-92FA6BD0CFC8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73A77-E4C3-1E45-8ABA-A4F683114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8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7811" y="434530"/>
            <a:ext cx="59584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Science Olympiad Photo Quiz</a:t>
            </a:r>
          </a:p>
          <a:p>
            <a:pPr algn="ctr"/>
            <a:r>
              <a:rPr lang="en-US" sz="4000" dirty="0">
                <a:solidFill>
                  <a:srgbClr val="FFFF00"/>
                </a:solidFill>
              </a:rPr>
              <a:t>Page 2 birds:</a:t>
            </a:r>
          </a:p>
          <a:p>
            <a:pPr algn="ctr"/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6155" y="3104621"/>
            <a:ext cx="60829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CFFCC"/>
                </a:solidFill>
              </a:rPr>
              <a:t>First</a:t>
            </a:r>
            <a:r>
              <a:rPr lang="en-US" sz="3600">
                <a:solidFill>
                  <a:srgbClr val="CCFFCC"/>
                </a:solidFill>
              </a:rPr>
              <a:t>, you’ll </a:t>
            </a:r>
            <a:r>
              <a:rPr lang="en-US" sz="3600" dirty="0">
                <a:solidFill>
                  <a:srgbClr val="CCFFCC"/>
                </a:solidFill>
              </a:rPr>
              <a:t>see a photo showing just enough to allow you to clinch the ID.  Then, you’ll see the full photo with the name and perhaps some ID tips on specimens (not field ID)</a:t>
            </a:r>
          </a:p>
        </p:txBody>
      </p:sp>
    </p:spTree>
    <p:extLst>
      <p:ext uri="{BB962C8B-B14F-4D97-AF65-F5344CB8AC3E}">
        <p14:creationId xmlns:p14="http://schemas.microsoft.com/office/powerpoint/2010/main" val="2137171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rletTana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561" y="0"/>
            <a:ext cx="7589076" cy="5519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353" y="5718547"/>
            <a:ext cx="578186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Scarlet Tanager (Cardinalidae)</a:t>
            </a:r>
          </a:p>
        </p:txBody>
      </p:sp>
    </p:spTree>
    <p:extLst>
      <p:ext uri="{BB962C8B-B14F-4D97-AF65-F5344CB8AC3E}">
        <p14:creationId xmlns:p14="http://schemas.microsoft.com/office/powerpoint/2010/main" val="210026537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erican-redst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16" y="0"/>
            <a:ext cx="7211728" cy="54718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9236" y="0"/>
            <a:ext cx="3574833" cy="54718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252019" y="0"/>
            <a:ext cx="3010112" cy="54718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038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erican-redst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16" y="0"/>
            <a:ext cx="7211728" cy="547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9774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erican-redst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16" y="0"/>
            <a:ext cx="7211728" cy="54718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7254" y="5713017"/>
            <a:ext cx="52952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American </a:t>
            </a:r>
            <a:r>
              <a:rPr lang="en-US" sz="3200" dirty="0">
                <a:solidFill>
                  <a:srgbClr val="FF8305"/>
                </a:solidFill>
              </a:rPr>
              <a:t>Redstart</a:t>
            </a:r>
            <a:r>
              <a:rPr lang="en-US" sz="3200" dirty="0">
                <a:solidFill>
                  <a:srgbClr val="CCFFCC"/>
                </a:solidFill>
              </a:rPr>
              <a:t> (Parulidae)</a:t>
            </a:r>
          </a:p>
        </p:txBody>
      </p:sp>
    </p:spTree>
    <p:extLst>
      <p:ext uri="{BB962C8B-B14F-4D97-AF65-F5344CB8AC3E}">
        <p14:creationId xmlns:p14="http://schemas.microsoft.com/office/powerpoint/2010/main" val="4738960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ropeanStarl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254" y="862395"/>
            <a:ext cx="5628283" cy="3632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87254" y="2022708"/>
            <a:ext cx="5628283" cy="2550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746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ropeanStarl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254" y="862395"/>
            <a:ext cx="5628283" cy="363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493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ropeanStarl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254" y="862395"/>
            <a:ext cx="5628283" cy="3632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6229" y="5679619"/>
            <a:ext cx="58791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European Starling (Sturnidae)</a:t>
            </a:r>
          </a:p>
        </p:txBody>
      </p:sp>
    </p:spTree>
    <p:extLst>
      <p:ext uri="{BB962C8B-B14F-4D97-AF65-F5344CB8AC3E}">
        <p14:creationId xmlns:p14="http://schemas.microsoft.com/office/powerpoint/2010/main" val="385297614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rned_Lar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564" y="524804"/>
            <a:ext cx="6149340" cy="43129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34564" y="524804"/>
            <a:ext cx="6149340" cy="29718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536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rned_Lar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564" y="524804"/>
            <a:ext cx="6149340" cy="431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342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rned_Lar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564" y="524804"/>
            <a:ext cx="6149340" cy="4312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5386" y="5240581"/>
            <a:ext cx="58791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Horned Lark (Alaudidae)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4564" y="2681263"/>
            <a:ext cx="189884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None of your other birds has a hind toenail that is straight and 2-3X as long as other toenails.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30846" y="862395"/>
            <a:ext cx="2712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Face pattern unique; note that the horns will be flattened against crown on specimen.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4565" y="1019194"/>
            <a:ext cx="1475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Bill intermediate between insectivore and seed-crusher.</a:t>
            </a:r>
          </a:p>
        </p:txBody>
      </p:sp>
    </p:spTree>
    <p:extLst>
      <p:ext uri="{BB962C8B-B14F-4D97-AF65-F5344CB8AC3E}">
        <p14:creationId xmlns:p14="http://schemas.microsoft.com/office/powerpoint/2010/main" val="6811104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erican_cro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27" y="814791"/>
            <a:ext cx="7687996" cy="51278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3427" y="2221703"/>
            <a:ext cx="7687996" cy="23725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05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ck-throated_Green_Warbl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272" y="0"/>
            <a:ext cx="7441022" cy="55820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272" y="-1"/>
            <a:ext cx="2038098" cy="55820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44838" y="0"/>
            <a:ext cx="4258455" cy="55820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1435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erican_cro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27" y="814791"/>
            <a:ext cx="7687996" cy="512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5131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erican_cro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27" y="814791"/>
            <a:ext cx="7687996" cy="51278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6156" y="6102976"/>
            <a:ext cx="58791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American Crow (Corvidae)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994435" y="1301431"/>
            <a:ext cx="1379634" cy="250879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30848" y="1050553"/>
            <a:ext cx="299443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FFCC"/>
                </a:solidFill>
              </a:rPr>
              <a:t>The only two all-black birds are the two crows.  From there, use wing formula … which is hard to tell in photos, but here #9 seems to be substantially longer than #5</a:t>
            </a:r>
          </a:p>
        </p:txBody>
      </p:sp>
    </p:spTree>
    <p:extLst>
      <p:ext uri="{BB962C8B-B14F-4D97-AF65-F5344CB8AC3E}">
        <p14:creationId xmlns:p14="http://schemas.microsoft.com/office/powerpoint/2010/main" val="328034256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igo_Bunti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28" y="-1"/>
            <a:ext cx="7462478" cy="55977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2528" y="2399025"/>
            <a:ext cx="7462477" cy="3198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6886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igo_Bunti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28" y="-1"/>
            <a:ext cx="7462478" cy="559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837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igo_Bunti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28" y="-1"/>
            <a:ext cx="7462478" cy="5597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6668" y="5869816"/>
            <a:ext cx="62866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Indigo Bunting female (Cardinalidae)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5826" y="893754"/>
            <a:ext cx="2649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F2C03"/>
                </a:solidFill>
              </a:rPr>
              <a:t>Only seed-crusher with nearly unmarked head and back.</a:t>
            </a:r>
          </a:p>
        </p:txBody>
      </p:sp>
    </p:spTree>
    <p:extLst>
      <p:ext uri="{BB962C8B-B14F-4D97-AF65-F5344CB8AC3E}">
        <p14:creationId xmlns:p14="http://schemas.microsoft.com/office/powerpoint/2010/main" val="169823820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nolia Warb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33" y="0"/>
            <a:ext cx="7832116" cy="52214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9817" y="2242227"/>
            <a:ext cx="7896714" cy="29791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374069" y="1"/>
            <a:ext cx="4212462" cy="22422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9123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nolia Warb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33" y="0"/>
            <a:ext cx="7832116" cy="522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7203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nolia Warb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33" y="0"/>
            <a:ext cx="7832116" cy="52214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8610" y="5517449"/>
            <a:ext cx="61456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Magnolia Warbler (Parulidae)</a:t>
            </a:r>
          </a:p>
        </p:txBody>
      </p:sp>
    </p:spTree>
    <p:extLst>
      <p:ext uri="{BB962C8B-B14F-4D97-AF65-F5344CB8AC3E}">
        <p14:creationId xmlns:p14="http://schemas.microsoft.com/office/powerpoint/2010/main" val="428165932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wn-hd CowbirdFema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98" y="0"/>
            <a:ext cx="7714515" cy="57858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3698" y="-2"/>
            <a:ext cx="3153008" cy="5785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56099" y="152398"/>
            <a:ext cx="1119288" cy="5785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81689" y="0"/>
            <a:ext cx="3636523" cy="5785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4564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wn-hd CowbirdFema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98" y="0"/>
            <a:ext cx="7714515" cy="578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96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ck-throated_Green_Warbl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272" y="0"/>
            <a:ext cx="7441022" cy="558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3213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wn-hd CowbirdFema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98" y="0"/>
            <a:ext cx="7714515" cy="57858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3957" y="5915983"/>
            <a:ext cx="6427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Brown-headed Cowbird (Icteridae)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69381" y="1787510"/>
            <a:ext cx="20224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There really isn’t any other species that has this shade of dark brownish gray.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49456" y="548796"/>
            <a:ext cx="1630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Note the seed-crusher bill.</a:t>
            </a:r>
          </a:p>
        </p:txBody>
      </p:sp>
    </p:spTree>
    <p:extLst>
      <p:ext uri="{BB962C8B-B14F-4D97-AF65-F5344CB8AC3E}">
        <p14:creationId xmlns:p14="http://schemas.microsoft.com/office/powerpoint/2010/main" val="11818539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y-crowned-kingl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254" y="1191673"/>
            <a:ext cx="5169436" cy="34025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5192" y="925115"/>
            <a:ext cx="5341497" cy="8937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87254" y="2132468"/>
            <a:ext cx="5169436" cy="2461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8169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y-crowned-kingl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254" y="1191673"/>
            <a:ext cx="5169436" cy="340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455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y-crowned-kingl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254" y="1191673"/>
            <a:ext cx="5169436" cy="34025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3445" y="5141010"/>
            <a:ext cx="661597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Ruby-crowned Kinglet (Regulidae)</a:t>
            </a:r>
          </a:p>
        </p:txBody>
      </p:sp>
    </p:spTree>
    <p:extLst>
      <p:ext uri="{BB962C8B-B14F-4D97-AF65-F5344CB8AC3E}">
        <p14:creationId xmlns:p14="http://schemas.microsoft.com/office/powerpoint/2010/main" val="161057784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rple_Mart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984" y="674236"/>
            <a:ext cx="3401662" cy="42520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3985" y="2822385"/>
            <a:ext cx="3401662" cy="21039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0513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rple_Mart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984" y="674236"/>
            <a:ext cx="3401662" cy="425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8753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rple_Mart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984" y="674236"/>
            <a:ext cx="3401662" cy="4252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9892" y="5679619"/>
            <a:ext cx="66943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Purple Martin – male (Hirundinidae)</a:t>
            </a:r>
          </a:p>
        </p:txBody>
      </p:sp>
    </p:spTree>
    <p:extLst>
      <p:ext uri="{BB962C8B-B14F-4D97-AF65-F5344CB8AC3E}">
        <p14:creationId xmlns:p14="http://schemas.microsoft.com/office/powerpoint/2010/main" val="190644983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od_thru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931" y="853103"/>
            <a:ext cx="5397500" cy="4064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96932" y="1709111"/>
            <a:ext cx="2777138" cy="3355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0865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od_thru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931" y="853103"/>
            <a:ext cx="53975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0273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od_thru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931" y="853103"/>
            <a:ext cx="5397500" cy="406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6229" y="5679619"/>
            <a:ext cx="58791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Wood Thrush (Turdidae)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162075"/>
            <a:ext cx="1596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Unmarked brown upperparts, no wingbars, spots on breast = one of the thrushes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96245" y="2162075"/>
            <a:ext cx="1614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Crown more reddish than any other part of upperparts = Wood</a:t>
            </a:r>
          </a:p>
        </p:txBody>
      </p:sp>
    </p:spTree>
    <p:extLst>
      <p:ext uri="{BB962C8B-B14F-4D97-AF65-F5344CB8AC3E}">
        <p14:creationId xmlns:p14="http://schemas.microsoft.com/office/powerpoint/2010/main" val="3020744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ck-throated_Green_Warbl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272" y="0"/>
            <a:ext cx="7441022" cy="5582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0404" y="5749907"/>
            <a:ext cx="71374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Black-throated Green Warbler (Parulidae)</a:t>
            </a:r>
          </a:p>
        </p:txBody>
      </p:sp>
    </p:spTree>
    <p:extLst>
      <p:ext uri="{BB962C8B-B14F-4D97-AF65-F5344CB8AC3E}">
        <p14:creationId xmlns:p14="http://schemas.microsoft.com/office/powerpoint/2010/main" val="59326352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fted-Titmou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155" y="1113275"/>
            <a:ext cx="5753704" cy="38343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6155" y="2791023"/>
            <a:ext cx="5753704" cy="21565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46155" y="972154"/>
            <a:ext cx="5753704" cy="13995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7363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fted-Titmou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155" y="1113275"/>
            <a:ext cx="5753704" cy="383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8391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fted-Titmou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155" y="1113275"/>
            <a:ext cx="5753704" cy="3834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6229" y="5679619"/>
            <a:ext cx="58791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Tufted Titmouse (Paridae)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21980" y="439037"/>
            <a:ext cx="273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D6009"/>
                </a:solidFill>
              </a:rPr>
              <a:t>Note also the tawny flanks.</a:t>
            </a:r>
          </a:p>
        </p:txBody>
      </p:sp>
    </p:spTree>
    <p:extLst>
      <p:ext uri="{BB962C8B-B14F-4D97-AF65-F5344CB8AC3E}">
        <p14:creationId xmlns:p14="http://schemas.microsoft.com/office/powerpoint/2010/main" val="324877720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y_catbi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968" y="878148"/>
            <a:ext cx="5497669" cy="39983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90968" y="878148"/>
            <a:ext cx="2732598" cy="39983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586520" y="878148"/>
            <a:ext cx="2158248" cy="39983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0353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y_catbi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968" y="878148"/>
            <a:ext cx="5497669" cy="399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7791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y_catbi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968" y="878148"/>
            <a:ext cx="5497669" cy="3998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3261" y="5411933"/>
            <a:ext cx="58791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Gray Catbird (Mimidae)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2700" y="3606377"/>
            <a:ext cx="1550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Gray with </a:t>
            </a:r>
            <a:r>
              <a:rPr lang="en-US" b="1" dirty="0">
                <a:solidFill>
                  <a:srgbClr val="800000"/>
                </a:solidFill>
              </a:rPr>
              <a:t>chestnut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undertail coverts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40432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venbi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53" y="-1"/>
            <a:ext cx="7287237" cy="52998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8953" y="2101109"/>
            <a:ext cx="7287237" cy="3198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4361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venbi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53" y="-1"/>
            <a:ext cx="7287237" cy="529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7769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venbi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53" y="-1"/>
            <a:ext cx="7287237" cy="52998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4361" y="5668718"/>
            <a:ext cx="61456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Ovenbird (Parulidae)</a:t>
            </a:r>
          </a:p>
        </p:txBody>
      </p:sp>
    </p:spTree>
    <p:extLst>
      <p:ext uri="{BB962C8B-B14F-4D97-AF65-F5344CB8AC3E}">
        <p14:creationId xmlns:p14="http://schemas.microsoft.com/office/powerpoint/2010/main" val="171015305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ellow_bellied_sapsuck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1659" y="454717"/>
            <a:ext cx="3977797" cy="53037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71659" y="3480940"/>
            <a:ext cx="3977797" cy="22775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71659" y="454717"/>
            <a:ext cx="3977797" cy="22775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068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ltedKingfish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710" y="1034874"/>
            <a:ext cx="5905182" cy="43276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1710" y="2681424"/>
            <a:ext cx="5905182" cy="26811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84559" y="1034875"/>
            <a:ext cx="2864020" cy="20540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97624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ellow_bellied_sapsuck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1659" y="454717"/>
            <a:ext cx="3977797" cy="530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9539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V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5449" y="792051"/>
            <a:ext cx="5081322" cy="40373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5193" y="792052"/>
            <a:ext cx="5281578" cy="7288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5210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V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5449" y="792051"/>
            <a:ext cx="5081322" cy="403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3730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V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5449" y="792051"/>
            <a:ext cx="5081322" cy="4037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6156" y="5679619"/>
            <a:ext cx="66943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Red-eyed Vireo (Vireonidae)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0586" y="31359"/>
            <a:ext cx="8309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If only the head were visible, this would have been really easy: gray crown narrowly bordered dark gray; broad whitish superciliary; dark eyeline, pale throat.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96927" y="1615030"/>
            <a:ext cx="3547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BUT … you have no other birds in this week’s group that are </a:t>
            </a:r>
            <a:r>
              <a:rPr lang="en-US" dirty="0">
                <a:solidFill>
                  <a:srgbClr val="C2DA79"/>
                </a:solidFill>
              </a:rPr>
              <a:t>greenish </a:t>
            </a:r>
            <a:r>
              <a:rPr lang="en-US" dirty="0">
                <a:solidFill>
                  <a:srgbClr val="FFFF00"/>
                </a:solidFill>
              </a:rPr>
              <a:t>above ad </a:t>
            </a:r>
            <a:r>
              <a:rPr lang="en-US" dirty="0">
                <a:solidFill>
                  <a:schemeClr val="bg1"/>
                </a:solidFill>
              </a:rPr>
              <a:t>whitish </a:t>
            </a:r>
            <a:r>
              <a:rPr lang="en-US" dirty="0">
                <a:solidFill>
                  <a:srgbClr val="FFFF00"/>
                </a:solidFill>
              </a:rPr>
              <a:t>below that do NOT have wingbars.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93590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ntucky_Warb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69" y="250879"/>
            <a:ext cx="6742361" cy="53938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4469" y="2399025"/>
            <a:ext cx="6742361" cy="32457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44469" y="262160"/>
            <a:ext cx="4472513" cy="21368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0574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ntucky_Warb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69" y="250879"/>
            <a:ext cx="6742361" cy="539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3897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99123" y="5925127"/>
            <a:ext cx="61456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Kentucky Warbler (Parulidae)</a:t>
            </a:r>
          </a:p>
        </p:txBody>
      </p:sp>
      <p:pic>
        <p:nvPicPr>
          <p:cNvPr id="4" name="Picture 3" descr="Kentucky_Warb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69" y="250879"/>
            <a:ext cx="6742361" cy="539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2704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-winged_Blackbir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716" y="0"/>
            <a:ext cx="6995667" cy="52684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9560" y="-1"/>
            <a:ext cx="3731285" cy="5268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53575" y="0"/>
            <a:ext cx="2826807" cy="52684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4889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-winged_Blackbir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716" y="0"/>
            <a:ext cx="6995667" cy="526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7768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-winged_Blackbir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716" y="0"/>
            <a:ext cx="6995667" cy="5268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4716" y="5468579"/>
            <a:ext cx="69339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Red-winged Blackbird female (Icteridae)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4470" y="407678"/>
            <a:ext cx="20380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 not confuse this with any sparrow, none of which are are dramatically streaked below.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4470" y="2334600"/>
            <a:ext cx="22590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faint reddish suffusion in the face and throat; the extent is highly variable but it is almost always present.</a:t>
            </a:r>
          </a:p>
        </p:txBody>
      </p:sp>
    </p:spTree>
    <p:extLst>
      <p:ext uri="{BB962C8B-B14F-4D97-AF65-F5344CB8AC3E}">
        <p14:creationId xmlns:p14="http://schemas.microsoft.com/office/powerpoint/2010/main" val="3869567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ltedKingfish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710" y="1034874"/>
            <a:ext cx="5905182" cy="432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3396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thernMockingbi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933" y="611516"/>
            <a:ext cx="5164372" cy="40767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02934" y="1662070"/>
            <a:ext cx="5164371" cy="32300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2221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thernMockingbi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933" y="611516"/>
            <a:ext cx="5164372" cy="407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6598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thernMockingbi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933" y="611516"/>
            <a:ext cx="5164372" cy="4076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5056" y="5387231"/>
            <a:ext cx="58791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Northern Mockingbird (Mimidae)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9710" y="758748"/>
            <a:ext cx="3323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None of your other species has grayish crown and back, fairly plain face, whitish throat.</a:t>
            </a:r>
          </a:p>
        </p:txBody>
      </p:sp>
    </p:spTree>
    <p:extLst>
      <p:ext uri="{BB962C8B-B14F-4D97-AF65-F5344CB8AC3E}">
        <p14:creationId xmlns:p14="http://schemas.microsoft.com/office/powerpoint/2010/main" val="138386408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n_Swal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998" y="674236"/>
            <a:ext cx="5063887" cy="40511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96998" y="674236"/>
            <a:ext cx="5063887" cy="1709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96998" y="3016236"/>
            <a:ext cx="5063887" cy="1709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01615" y="2273587"/>
            <a:ext cx="2759270" cy="742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1984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n_Swal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998" y="674236"/>
            <a:ext cx="5063887" cy="405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5910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n_Swal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998" y="674236"/>
            <a:ext cx="5063887" cy="40511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6229" y="5679619"/>
            <a:ext cx="58791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Barn Swallow (Hirundinidae)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96997" y="674235"/>
            <a:ext cx="2774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long as you can figure out that you were looking at a tail, this one is easy …</a:t>
            </a:r>
          </a:p>
        </p:txBody>
      </p:sp>
    </p:spTree>
    <p:extLst>
      <p:ext uri="{BB962C8B-B14F-4D97-AF65-F5344CB8AC3E}">
        <p14:creationId xmlns:p14="http://schemas.microsoft.com/office/powerpoint/2010/main" val="402339287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lden-crowned_Kingl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899" y="987834"/>
            <a:ext cx="5523223" cy="36847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46524" y="878075"/>
            <a:ext cx="2732598" cy="37945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698924" y="1030475"/>
            <a:ext cx="2732598" cy="37945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64947" y="987834"/>
            <a:ext cx="2732598" cy="36847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9956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lden-crowned_Kingl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899" y="987834"/>
            <a:ext cx="5523223" cy="368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6746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lden-crowned_Kingl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899" y="987834"/>
            <a:ext cx="5523223" cy="36847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3445" y="5141010"/>
            <a:ext cx="661597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Golden-crowned Kinglet (Regulidae)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0074" y="364131"/>
            <a:ext cx="7411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Yellow crown with black border, </a:t>
            </a:r>
            <a:r>
              <a:rPr lang="en-US" u="sng" dirty="0">
                <a:solidFill>
                  <a:srgbClr val="FFFF00"/>
                </a:solidFill>
              </a:rPr>
              <a:t>broad</a:t>
            </a:r>
            <a:r>
              <a:rPr lang="en-US" dirty="0">
                <a:solidFill>
                  <a:srgbClr val="FFFF00"/>
                </a:solidFill>
              </a:rPr>
              <a:t> white superciliary, blurry black eyeline</a:t>
            </a:r>
          </a:p>
        </p:txBody>
      </p:sp>
    </p:spTree>
    <p:extLst>
      <p:ext uri="{BB962C8B-B14F-4D97-AF65-F5344CB8AC3E}">
        <p14:creationId xmlns:p14="http://schemas.microsoft.com/office/powerpoint/2010/main" val="210601170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shWr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998" y="925114"/>
            <a:ext cx="5267697" cy="41583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96998" y="2634225"/>
            <a:ext cx="5267697" cy="24492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58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mon-nighthaw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85" y="603583"/>
            <a:ext cx="7418979" cy="48687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7784" y="603583"/>
            <a:ext cx="7418979" cy="18268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77785" y="2266183"/>
            <a:ext cx="4583976" cy="32061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43320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shWr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998" y="925114"/>
            <a:ext cx="5267697" cy="415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0697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shWr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998" y="925114"/>
            <a:ext cx="5267697" cy="41583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0966" y="5708106"/>
            <a:ext cx="56324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Marsh Wren (Troglodytidae)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1479" y="169024"/>
            <a:ext cx="5303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 barred rectrices get you to “wren”; then, striped back eliminates all but Sedge … </a:t>
            </a:r>
          </a:p>
        </p:txBody>
      </p:sp>
      <p:sp>
        <p:nvSpPr>
          <p:cNvPr id="5" name="Rectangle 4"/>
          <p:cNvSpPr/>
          <p:nvPr/>
        </p:nvSpPr>
        <p:spPr>
          <a:xfrm>
            <a:off x="7321471" y="1650222"/>
            <a:ext cx="1822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… then, solid crown and prominent superciliary eliminate Sedge.</a:t>
            </a:r>
          </a:p>
        </p:txBody>
      </p:sp>
    </p:spTree>
    <p:extLst>
      <p:ext uri="{BB962C8B-B14F-4D97-AF65-F5344CB8AC3E}">
        <p14:creationId xmlns:p14="http://schemas.microsoft.com/office/powerpoint/2010/main" val="256280568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erican-goldfin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35" y="332012"/>
            <a:ext cx="7620000" cy="5168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9235" y="332012"/>
            <a:ext cx="7620000" cy="2459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99235" y="3841578"/>
            <a:ext cx="7620000" cy="16593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7021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erican-goldfin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35" y="332012"/>
            <a:ext cx="76200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7961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erican-goldfin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35" y="332012"/>
            <a:ext cx="7620000" cy="5168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7254" y="5713017"/>
            <a:ext cx="56460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American Goldfinch (Fringillidae)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43961" y="2515733"/>
            <a:ext cx="2257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FFCC"/>
                </a:solidFill>
              </a:rPr>
              <a:t>Nothing else has those jet black wings and white wingbars.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1759" y="771808"/>
            <a:ext cx="3564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FFCC"/>
                </a:solidFill>
              </a:rPr>
              <a:t>Note the yellowish color in the face.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24362" y="3540127"/>
            <a:ext cx="2194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FFCC"/>
                </a:solidFill>
              </a:rPr>
              <a:t>Note the short, forked tail</a:t>
            </a:r>
          </a:p>
        </p:txBody>
      </p:sp>
    </p:spTree>
    <p:extLst>
      <p:ext uri="{BB962C8B-B14F-4D97-AF65-F5344CB8AC3E}">
        <p14:creationId xmlns:p14="http://schemas.microsoft.com/office/powerpoint/2010/main" val="179550731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wn_headed_cowbi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079" y="27179"/>
            <a:ext cx="7386373" cy="5005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0079" y="-1"/>
            <a:ext cx="2291132" cy="50325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69624" y="-1"/>
            <a:ext cx="4176827" cy="50325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7574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wn_headed_cowbi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079" y="27179"/>
            <a:ext cx="7386373" cy="500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967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wn_headed_cowbi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079" y="27179"/>
            <a:ext cx="7386373" cy="50053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3957" y="5331207"/>
            <a:ext cx="6427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Brown-headed Cowbird (Icteridae)</a:t>
            </a:r>
          </a:p>
        </p:txBody>
      </p:sp>
    </p:spTree>
    <p:extLst>
      <p:ext uri="{BB962C8B-B14F-4D97-AF65-F5344CB8AC3E}">
        <p14:creationId xmlns:p14="http://schemas.microsoft.com/office/powerpoint/2010/main" val="232280396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mon-yellowthro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95" y="0"/>
            <a:ext cx="7358566" cy="49078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4396" y="15679"/>
            <a:ext cx="4311360" cy="50018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6456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mon-yellowthro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95" y="0"/>
            <a:ext cx="7358566" cy="490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52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mon-nighthaw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85" y="603583"/>
            <a:ext cx="7418979" cy="486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290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mon-yellowthro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95" y="0"/>
            <a:ext cx="7358566" cy="49078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4470" y="5744376"/>
            <a:ext cx="63024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Common Yellowthroat (Parulidae)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2272" y="319709"/>
            <a:ext cx="5612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FFCC"/>
                </a:solidFill>
              </a:rPr>
              <a:t>Black mask bordered above by pale gray; yellow throat and upper breast.  Note yellow does NOT extend into belly, as it does on most other species with black in face and yellow underparts.</a:t>
            </a:r>
          </a:p>
        </p:txBody>
      </p:sp>
    </p:spTree>
    <p:extLst>
      <p:ext uri="{BB962C8B-B14F-4D97-AF65-F5344CB8AC3E}">
        <p14:creationId xmlns:p14="http://schemas.microsoft.com/office/powerpoint/2010/main" val="405039716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rple mart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452" y="878075"/>
            <a:ext cx="5456608" cy="40924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1452" y="2101108"/>
            <a:ext cx="5456608" cy="14268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5996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rple mart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452" y="878075"/>
            <a:ext cx="5456608" cy="409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468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rple mart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452" y="878075"/>
            <a:ext cx="5456608" cy="40924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9892" y="5679619"/>
            <a:ext cx="66943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Purple Martin – female (Hirundinidae)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1452" y="2414702"/>
            <a:ext cx="1970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41066"/>
                </a:solidFill>
              </a:rPr>
              <a:t>Very long wings and long primary extension get you to “swallow”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27305" y="1626308"/>
            <a:ext cx="1970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441066"/>
                </a:solidFill>
              </a:rPr>
              <a:t>… then, violet crown and dark throat eliminate everything else</a:t>
            </a:r>
          </a:p>
        </p:txBody>
      </p:sp>
    </p:spTree>
    <p:extLst>
      <p:ext uri="{BB962C8B-B14F-4D97-AF65-F5344CB8AC3E}">
        <p14:creationId xmlns:p14="http://schemas.microsoft.com/office/powerpoint/2010/main" val="403046846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y_Throated_Hummingbi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399" y="1110768"/>
            <a:ext cx="6711113" cy="44712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400" y="2461746"/>
            <a:ext cx="6711112" cy="31575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70261" y="1110769"/>
            <a:ext cx="3684251" cy="13509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3741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y_Throated_Hummingbi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399" y="1110768"/>
            <a:ext cx="6711113" cy="447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5571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580A64-1660-B644-8BA5-2EE43DDAC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25" y="0"/>
            <a:ext cx="8451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13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1E26D6-E532-C943-80FB-BD3BB8A75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963"/>
            <a:ext cx="9144000" cy="604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30449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805613-8668-534A-9962-140226E3F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70" y="0"/>
            <a:ext cx="8546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6329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D080AC-27BF-EA48-BBAF-A86948335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08" y="0"/>
            <a:ext cx="7209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1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_fin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020" y="-1"/>
            <a:ext cx="6097682" cy="56816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3020" y="1270073"/>
            <a:ext cx="6097682" cy="16463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53020" y="3633340"/>
            <a:ext cx="6097682" cy="20482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80714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E55257-EB0C-AD41-8D8B-0987CE2F6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D2A948-592E-0E4C-81ED-54770DE19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798" y="0"/>
            <a:ext cx="6644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5155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925A4-D3D7-7448-A73F-85355B817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01" y="0"/>
            <a:ext cx="7132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8130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579E51-51FB-2143-91B1-E7CF8D914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889" y="0"/>
            <a:ext cx="6058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6176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23AB1F-9F9F-8147-B41D-D8BF4D249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1" y="0"/>
            <a:ext cx="883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8634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EBCD70-1579-964E-BAD9-FCB8C0043318}"/>
              </a:ext>
            </a:extLst>
          </p:cNvPr>
          <p:cNvSpPr txBox="1"/>
          <p:nvPr/>
        </p:nvSpPr>
        <p:spPr>
          <a:xfrm>
            <a:off x="548640" y="568960"/>
            <a:ext cx="74371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Now, make your own quiz using photos you can grab online, for the following page 1 species not represented here.  (I may use the best ones for your future quizzes):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A49C1C-5973-2A4F-B15C-5639283F7BE1}"/>
              </a:ext>
            </a:extLst>
          </p:cNvPr>
          <p:cNvSpPr txBox="1"/>
          <p:nvPr/>
        </p:nvSpPr>
        <p:spPr>
          <a:xfrm>
            <a:off x="975360" y="2550160"/>
            <a:ext cx="27025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Chuck-will’s-widow</a:t>
            </a:r>
          </a:p>
          <a:p>
            <a:r>
              <a:rPr lang="en-US" dirty="0">
                <a:solidFill>
                  <a:srgbClr val="FFFF00"/>
                </a:solidFill>
              </a:rPr>
              <a:t>Red-headed Woodpecker</a:t>
            </a:r>
          </a:p>
          <a:p>
            <a:r>
              <a:rPr lang="en-US" dirty="0">
                <a:solidFill>
                  <a:srgbClr val="FFFF00"/>
                </a:solidFill>
              </a:rPr>
              <a:t>Northern Flicker</a:t>
            </a:r>
          </a:p>
          <a:p>
            <a:r>
              <a:rPr lang="en-US" dirty="0">
                <a:solidFill>
                  <a:srgbClr val="FFFF00"/>
                </a:solidFill>
              </a:rPr>
              <a:t>Warbling Vireo</a:t>
            </a:r>
          </a:p>
          <a:p>
            <a:r>
              <a:rPr lang="en-US" dirty="0">
                <a:solidFill>
                  <a:srgbClr val="FFFF00"/>
                </a:solidFill>
              </a:rPr>
              <a:t>Steller’s Jay</a:t>
            </a:r>
          </a:p>
          <a:p>
            <a:r>
              <a:rPr lang="en-US" dirty="0">
                <a:solidFill>
                  <a:srgbClr val="FFFF00"/>
                </a:solidFill>
              </a:rPr>
              <a:t>Black-billed Magpie</a:t>
            </a:r>
          </a:p>
          <a:p>
            <a:r>
              <a:rPr lang="en-US" dirty="0">
                <a:solidFill>
                  <a:srgbClr val="FFFF00"/>
                </a:solidFill>
              </a:rPr>
              <a:t>Black-capped Chickadee</a:t>
            </a:r>
          </a:p>
          <a:p>
            <a:r>
              <a:rPr lang="en-US" dirty="0">
                <a:solidFill>
                  <a:srgbClr val="FFFF00"/>
                </a:solidFill>
              </a:rPr>
              <a:t>Red-breasted Nuthatch</a:t>
            </a:r>
          </a:p>
          <a:p>
            <a:r>
              <a:rPr lang="en-US" dirty="0">
                <a:solidFill>
                  <a:srgbClr val="FFFF00"/>
                </a:solidFill>
              </a:rPr>
              <a:t>White-breasted Nuthatch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329DCD-7E9C-1D42-A5B2-2B125BB62D7B}"/>
              </a:ext>
            </a:extLst>
          </p:cNvPr>
          <p:cNvSpPr txBox="1"/>
          <p:nvPr/>
        </p:nvSpPr>
        <p:spPr>
          <a:xfrm>
            <a:off x="4572000" y="2595721"/>
            <a:ext cx="25196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Cactus Wren</a:t>
            </a:r>
          </a:p>
          <a:p>
            <a:r>
              <a:rPr lang="en-US" dirty="0">
                <a:solidFill>
                  <a:srgbClr val="FFFF00"/>
                </a:solidFill>
              </a:rPr>
              <a:t>American Dipper</a:t>
            </a:r>
          </a:p>
          <a:p>
            <a:r>
              <a:rPr lang="en-US" dirty="0">
                <a:solidFill>
                  <a:srgbClr val="FFFF00"/>
                </a:solidFill>
              </a:rPr>
              <a:t>Spotted Towhee</a:t>
            </a:r>
          </a:p>
          <a:p>
            <a:r>
              <a:rPr lang="en-US" dirty="0">
                <a:solidFill>
                  <a:srgbClr val="FFFF00"/>
                </a:solidFill>
              </a:rPr>
              <a:t>Black-chinned Sparrow</a:t>
            </a:r>
          </a:p>
          <a:p>
            <a:r>
              <a:rPr lang="en-US" dirty="0">
                <a:solidFill>
                  <a:srgbClr val="FFFF00"/>
                </a:solidFill>
              </a:rPr>
              <a:t>Lapland Longspur</a:t>
            </a:r>
          </a:p>
          <a:p>
            <a:r>
              <a:rPr lang="en-US" dirty="0">
                <a:solidFill>
                  <a:srgbClr val="FFFF00"/>
                </a:solidFill>
              </a:rPr>
              <a:t>Snow Bunting</a:t>
            </a:r>
          </a:p>
          <a:p>
            <a:r>
              <a:rPr lang="en-US" dirty="0">
                <a:solidFill>
                  <a:srgbClr val="FFFF00"/>
                </a:solidFill>
              </a:rPr>
              <a:t>Northern Cardinal</a:t>
            </a:r>
          </a:p>
          <a:p>
            <a:r>
              <a:rPr lang="en-US" dirty="0">
                <a:solidFill>
                  <a:srgbClr val="FFFF00"/>
                </a:solidFill>
              </a:rPr>
              <a:t>Bobolink</a:t>
            </a:r>
          </a:p>
          <a:p>
            <a:r>
              <a:rPr lang="en-US" dirty="0">
                <a:solidFill>
                  <a:srgbClr val="FFFF00"/>
                </a:solidFill>
              </a:rPr>
              <a:t>Yellow-headed Blackbird</a:t>
            </a:r>
          </a:p>
          <a:p>
            <a:r>
              <a:rPr lang="en-US" dirty="0">
                <a:solidFill>
                  <a:srgbClr val="FFFF00"/>
                </a:solidFill>
              </a:rPr>
              <a:t>Red Crossbill</a:t>
            </a:r>
          </a:p>
          <a:p>
            <a:r>
              <a:rPr lang="en-US" dirty="0">
                <a:solidFill>
                  <a:srgbClr val="FFFF00"/>
                </a:solidFill>
              </a:rPr>
              <a:t>Evening Grosbeak</a:t>
            </a:r>
          </a:p>
          <a:p>
            <a:r>
              <a:rPr lang="en-US" dirty="0">
                <a:solidFill>
                  <a:srgbClr val="FFFF00"/>
                </a:solidFill>
              </a:rPr>
              <a:t>Pine Siskin</a:t>
            </a:r>
          </a:p>
        </p:txBody>
      </p:sp>
    </p:spTree>
    <p:extLst>
      <p:ext uri="{BB962C8B-B14F-4D97-AF65-F5344CB8AC3E}">
        <p14:creationId xmlns:p14="http://schemas.microsoft.com/office/powerpoint/2010/main" val="595680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_fin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020" y="-1"/>
            <a:ext cx="6097682" cy="568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22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_j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961" y="878146"/>
            <a:ext cx="6073287" cy="44169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90186" y="674235"/>
            <a:ext cx="3888062" cy="46569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04961" y="878146"/>
            <a:ext cx="2185225" cy="21167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04961" y="4045416"/>
            <a:ext cx="2185225" cy="12496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51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_fin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020" y="-1"/>
            <a:ext cx="6097682" cy="56816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552" y="5902086"/>
            <a:ext cx="54401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House Finch (Fringillidae)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85937" y="604568"/>
            <a:ext cx="2696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Head color variable, but flanks and belly always streaked.</a:t>
            </a:r>
          </a:p>
        </p:txBody>
      </p:sp>
    </p:spTree>
    <p:extLst>
      <p:ext uri="{BB962C8B-B14F-4D97-AF65-F5344CB8AC3E}">
        <p14:creationId xmlns:p14="http://schemas.microsoft.com/office/powerpoint/2010/main" val="3899722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ck_and_white_warb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630" y="0"/>
            <a:ext cx="7296145" cy="53062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2785" y="-1"/>
            <a:ext cx="4060516" cy="53062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87184" y="-2"/>
            <a:ext cx="2743591" cy="53062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84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ck_and_white_warb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630" y="0"/>
            <a:ext cx="7296145" cy="530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37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ck_and_white_warb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630" y="0"/>
            <a:ext cx="7296145" cy="53062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7254" y="5713017"/>
            <a:ext cx="62506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Black-and-white Warbler (Parulidae)</a:t>
            </a:r>
          </a:p>
        </p:txBody>
      </p:sp>
    </p:spTree>
    <p:extLst>
      <p:ext uri="{BB962C8B-B14F-4D97-AF65-F5344CB8AC3E}">
        <p14:creationId xmlns:p14="http://schemas.microsoft.com/office/powerpoint/2010/main" val="151731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 Sparr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759" y="0"/>
            <a:ext cx="6913852" cy="51782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9306" y="1693431"/>
            <a:ext cx="7086306" cy="34848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19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 Sparr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759" y="0"/>
            <a:ext cx="6913852" cy="517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12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 Sparr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759" y="0"/>
            <a:ext cx="6913852" cy="5178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4289" y="5609698"/>
            <a:ext cx="54401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House Sparrow (Passeridae)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79565" y="1928629"/>
            <a:ext cx="2680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F2C03"/>
                </a:solidFill>
              </a:rPr>
              <a:t>Plain face, plain brown crown, broad pale superciliary … likes Doritos, fries</a:t>
            </a:r>
          </a:p>
        </p:txBody>
      </p:sp>
    </p:spTree>
    <p:extLst>
      <p:ext uri="{BB962C8B-B14F-4D97-AF65-F5344CB8AC3E}">
        <p14:creationId xmlns:p14="http://schemas.microsoft.com/office/powerpoint/2010/main" val="3275985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timore_orio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43" y="0"/>
            <a:ext cx="7395038" cy="53782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9236" y="0"/>
            <a:ext cx="3966775" cy="54718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565572" y="0"/>
            <a:ext cx="3292310" cy="54718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09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timore_orio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43" y="0"/>
            <a:ext cx="7395038" cy="537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21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timore_orio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43" y="0"/>
            <a:ext cx="7395038" cy="53782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7254" y="5713017"/>
            <a:ext cx="48431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8305"/>
                </a:solidFill>
              </a:rPr>
              <a:t>Baltimore </a:t>
            </a:r>
            <a:r>
              <a:rPr lang="en-US" sz="3200" dirty="0">
                <a:solidFill>
                  <a:srgbClr val="CCFFCC"/>
                </a:solidFill>
              </a:rPr>
              <a:t>Oriole (Icteridae)</a:t>
            </a:r>
          </a:p>
        </p:txBody>
      </p:sp>
    </p:spTree>
    <p:extLst>
      <p:ext uri="{BB962C8B-B14F-4D97-AF65-F5344CB8AC3E}">
        <p14:creationId xmlns:p14="http://schemas.microsoft.com/office/powerpoint/2010/main" val="1645094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_j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961" y="878146"/>
            <a:ext cx="6073287" cy="44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26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_finch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48" y="0"/>
            <a:ext cx="6831024" cy="57702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9048" y="1489591"/>
            <a:ext cx="6831024" cy="42806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08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_finch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48" y="0"/>
            <a:ext cx="6831024" cy="577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52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_finch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48" y="0"/>
            <a:ext cx="6831024" cy="5770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8024" y="5902086"/>
            <a:ext cx="60045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House Finch female (Fringillidae)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2286" y="1003514"/>
            <a:ext cx="3293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Very plain face, heavily streaked</a:t>
            </a:r>
          </a:p>
        </p:txBody>
      </p:sp>
    </p:spTree>
    <p:extLst>
      <p:ext uri="{BB962C8B-B14F-4D97-AF65-F5344CB8AC3E}">
        <p14:creationId xmlns:p14="http://schemas.microsoft.com/office/powerpoint/2010/main" val="4045315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ffSwal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887" y="794866"/>
            <a:ext cx="5956583" cy="44849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64886" y="752637"/>
            <a:ext cx="5956583" cy="22422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64886" y="3366783"/>
            <a:ext cx="5956583" cy="22422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86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ffSwal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887" y="794866"/>
            <a:ext cx="5956583" cy="448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167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ffSwal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887" y="794866"/>
            <a:ext cx="5956583" cy="44849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6229" y="5679619"/>
            <a:ext cx="58791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Cliff Swallow (Hirundinidae)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18977" y="888945"/>
            <a:ext cx="2602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“Orange” rump, pale forehead, chestnut throat …</a:t>
            </a:r>
          </a:p>
        </p:txBody>
      </p:sp>
    </p:spTree>
    <p:extLst>
      <p:ext uri="{BB962C8B-B14F-4D97-AF65-F5344CB8AC3E}">
        <p14:creationId xmlns:p14="http://schemas.microsoft.com/office/powerpoint/2010/main" val="4225403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mon Grack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437" y="0"/>
            <a:ext cx="6960884" cy="60406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7436" y="2116788"/>
            <a:ext cx="6960885" cy="39238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97435" y="0"/>
            <a:ext cx="6960885" cy="14895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617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mon Grack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437" y="0"/>
            <a:ext cx="6960884" cy="60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218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mon Grack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437" y="0"/>
            <a:ext cx="6960884" cy="6040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0477" y="6102479"/>
            <a:ext cx="6427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Common Grackle (Icteridae)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7437" y="2555825"/>
            <a:ext cx="17872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</a:rPr>
              <a:t>Note contrast between breast, back, and </a:t>
            </a:r>
            <a:r>
              <a:rPr lang="en-US" b="1" dirty="0" err="1">
                <a:solidFill>
                  <a:srgbClr val="660066"/>
                </a:solidFill>
              </a:rPr>
              <a:t>upperwing</a:t>
            </a:r>
            <a:r>
              <a:rPr lang="en-US" b="1" dirty="0">
                <a:solidFill>
                  <a:srgbClr val="660066"/>
                </a:solidFill>
              </a:rPr>
              <a:t> coverts … compare to Boat-tailed.</a:t>
            </a:r>
          </a:p>
        </p:txBody>
      </p:sp>
    </p:spTree>
    <p:extLst>
      <p:ext uri="{BB962C8B-B14F-4D97-AF65-F5344CB8AC3E}">
        <p14:creationId xmlns:p14="http://schemas.microsoft.com/office/powerpoint/2010/main" val="3103891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k-eyed_Jun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253" y="-1"/>
            <a:ext cx="5722349" cy="57223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87252" y="-2"/>
            <a:ext cx="3417733" cy="57223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20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_j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961" y="878146"/>
            <a:ext cx="6073287" cy="4416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1651" y="5679619"/>
            <a:ext cx="44681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Blue Jay (Corvidae)</a:t>
            </a:r>
          </a:p>
        </p:txBody>
      </p:sp>
    </p:spTree>
    <p:extLst>
      <p:ext uri="{BB962C8B-B14F-4D97-AF65-F5344CB8AC3E}">
        <p14:creationId xmlns:p14="http://schemas.microsoft.com/office/powerpoint/2010/main" val="22730347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k-eyed_Jun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253" y="-1"/>
            <a:ext cx="5722349" cy="572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482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k-eyed_Jun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253" y="-1"/>
            <a:ext cx="5722349" cy="57223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9709" y="6037627"/>
            <a:ext cx="61456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Dark-eyed Junco (Emberizidae)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0004" y="2649906"/>
            <a:ext cx="2633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All gray except for white belly and outer rectrices.</a:t>
            </a:r>
          </a:p>
        </p:txBody>
      </p:sp>
    </p:spTree>
    <p:extLst>
      <p:ext uri="{BB962C8B-B14F-4D97-AF65-F5344CB8AC3E}">
        <p14:creationId xmlns:p14="http://schemas.microsoft.com/office/powerpoint/2010/main" val="37791633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ellow-r Warb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891" y="207818"/>
            <a:ext cx="6804108" cy="49484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11359" y="207818"/>
            <a:ext cx="3762640" cy="4957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16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ellow-r Warb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891" y="207818"/>
            <a:ext cx="6804108" cy="494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486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ellow-r Warb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891" y="207818"/>
            <a:ext cx="6804108" cy="49484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2090" y="5376330"/>
            <a:ext cx="61456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Yellow-rumped Warbler (Parulidae)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91434" y="721276"/>
            <a:ext cx="280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Only Magnolia Warbler also has a yellow rump.</a:t>
            </a:r>
          </a:p>
        </p:txBody>
      </p:sp>
    </p:spTree>
    <p:extLst>
      <p:ext uri="{BB962C8B-B14F-4D97-AF65-F5344CB8AC3E}">
        <p14:creationId xmlns:p14="http://schemas.microsoft.com/office/powerpoint/2010/main" val="37234783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wnyWoodpeck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585" y="625139"/>
            <a:ext cx="3999523" cy="51293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8098" y="368916"/>
            <a:ext cx="4059010" cy="27984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3269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wnyWoodpeck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585" y="625139"/>
            <a:ext cx="3999523" cy="512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399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stern_Kingbi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668" y="1153998"/>
            <a:ext cx="5966260" cy="47730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26668" y="1153998"/>
            <a:ext cx="5966260" cy="30638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6146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stern_Kingbi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668" y="1153998"/>
            <a:ext cx="5966260" cy="477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943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gerheadShrik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316" y="831108"/>
            <a:ext cx="6292773" cy="45765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36315" y="1756150"/>
            <a:ext cx="6292773" cy="3651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25132" y="813384"/>
            <a:ext cx="3903955" cy="9427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16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inted_bun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35" y="120630"/>
            <a:ext cx="7336218" cy="55237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0235" y="120630"/>
            <a:ext cx="3040537" cy="5523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323590" y="0"/>
            <a:ext cx="3922863" cy="56443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50772" y="2116788"/>
            <a:ext cx="689818" cy="36799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17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pping Sparro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19" y="0"/>
            <a:ext cx="8230776" cy="54871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15607" y="1"/>
            <a:ext cx="4922788" cy="5547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7620" y="2116788"/>
            <a:ext cx="3417732" cy="34305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083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pping Sparro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19" y="0"/>
            <a:ext cx="8230776" cy="548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574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pping Sparro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19" y="0"/>
            <a:ext cx="8230776" cy="54871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2858" y="5869816"/>
            <a:ext cx="63024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Chipping Sparrow (Emberizidae)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0917" y="1128953"/>
            <a:ext cx="15364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FFCC"/>
                </a:solidFill>
              </a:rPr>
              <a:t>Reddish brown crown, pale superciliary, black eyeline extending into lores …</a:t>
            </a:r>
          </a:p>
        </p:txBody>
      </p:sp>
    </p:spTree>
    <p:extLst>
      <p:ext uri="{BB962C8B-B14F-4D97-AF65-F5344CB8AC3E}">
        <p14:creationId xmlns:p14="http://schemas.microsoft.com/office/powerpoint/2010/main" val="12966192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gerheadShrik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316" y="831108"/>
            <a:ext cx="6292773" cy="457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343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gerheadShrik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316" y="831108"/>
            <a:ext cx="6292773" cy="45765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6057" y="5708106"/>
            <a:ext cx="56324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Loggerhead Shrike (Laniidae)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1320" y="1801480"/>
            <a:ext cx="13796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Black mask, gray crown, large insect/small invert bill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83374" y="837238"/>
            <a:ext cx="24457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N. Mockingbird’s wing not as black, and white patches not as conspicuous in folded wing.</a:t>
            </a:r>
          </a:p>
        </p:txBody>
      </p:sp>
    </p:spTree>
    <p:extLst>
      <p:ext uri="{BB962C8B-B14F-4D97-AF65-F5344CB8AC3E}">
        <p14:creationId xmlns:p14="http://schemas.microsoft.com/office/powerpoint/2010/main" val="29176462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wnThrash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842" y="972154"/>
            <a:ext cx="5065058" cy="39983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47842" y="3339821"/>
            <a:ext cx="5065058" cy="16307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47842" y="972154"/>
            <a:ext cx="5065058" cy="16307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634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wnThrash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842" y="972154"/>
            <a:ext cx="5065058" cy="399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828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wnThrash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842" y="972154"/>
            <a:ext cx="5065058" cy="39983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5972" y="5387231"/>
            <a:ext cx="58791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Brown Thrasher (Mimidae)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7842" y="987834"/>
            <a:ext cx="2821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FFCC"/>
                </a:solidFill>
              </a:rPr>
              <a:t>Reddish brown, two white wingbars, conspicuous streaks</a:t>
            </a:r>
          </a:p>
        </p:txBody>
      </p:sp>
    </p:spTree>
    <p:extLst>
      <p:ext uri="{BB962C8B-B14F-4D97-AF65-F5344CB8AC3E}">
        <p14:creationId xmlns:p14="http://schemas.microsoft.com/office/powerpoint/2010/main" val="2147602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-winged Blackbir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279" y="0"/>
            <a:ext cx="6570417" cy="52214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48280" y="0"/>
            <a:ext cx="2351650" cy="52214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280002" y="0"/>
            <a:ext cx="3638693" cy="52214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99931" y="2461746"/>
            <a:ext cx="580072" cy="2759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99930" y="0"/>
            <a:ext cx="580072" cy="19443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726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-winged Blackbir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279" y="0"/>
            <a:ext cx="6570417" cy="522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18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inted_bun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35" y="120630"/>
            <a:ext cx="7336218" cy="552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714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-winged Blackbir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279" y="0"/>
            <a:ext cx="6570417" cy="52214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4288" y="5468579"/>
            <a:ext cx="60844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Red-winged Blackbird (Icteridae)</a:t>
            </a:r>
          </a:p>
        </p:txBody>
      </p:sp>
    </p:spTree>
    <p:extLst>
      <p:ext uri="{BB962C8B-B14F-4D97-AF65-F5344CB8AC3E}">
        <p14:creationId xmlns:p14="http://schemas.microsoft.com/office/powerpoint/2010/main" val="19961651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rStarl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13827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8138279" cy="3167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3690658"/>
            <a:ext cx="8138279" cy="31673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933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rStarl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138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764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rStarl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13827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568" y="238691"/>
            <a:ext cx="58791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European Starling (Sturnidae)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7364" y="1348472"/>
            <a:ext cx="1708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Nothing else has breast feathers with that texture and color.</a:t>
            </a:r>
          </a:p>
        </p:txBody>
      </p:sp>
    </p:spTree>
    <p:extLst>
      <p:ext uri="{BB962C8B-B14F-4D97-AF65-F5344CB8AC3E}">
        <p14:creationId xmlns:p14="http://schemas.microsoft.com/office/powerpoint/2010/main" val="8848916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wn-Creep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571" y="634611"/>
            <a:ext cx="3811141" cy="47592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34571" y="1960059"/>
            <a:ext cx="2049241" cy="34338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25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wn-Creep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571" y="634611"/>
            <a:ext cx="3811141" cy="475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249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wn-Creep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571" y="634611"/>
            <a:ext cx="3811141" cy="4759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6486" y="5679619"/>
            <a:ext cx="66943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Brown Creeper (Certhiidae)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4571" y="3331786"/>
            <a:ext cx="17969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Note: not only would a wren lack the stiffened shafts of the central rectrices with bare tips, but also all wrens have barred rectrices.</a:t>
            </a:r>
          </a:p>
        </p:txBody>
      </p:sp>
    </p:spTree>
    <p:extLst>
      <p:ext uri="{BB962C8B-B14F-4D97-AF65-F5344CB8AC3E}">
        <p14:creationId xmlns:p14="http://schemas.microsoft.com/office/powerpoint/2010/main" val="10686344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mon Grackle 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990" y="-1"/>
            <a:ext cx="6051579" cy="57565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10990" y="1724790"/>
            <a:ext cx="6051579" cy="40317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583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mon Grackle 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990" y="-1"/>
            <a:ext cx="6051579" cy="575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412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mon Grackle 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990" y="-1"/>
            <a:ext cx="6051579" cy="5756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0990" y="5810091"/>
            <a:ext cx="6427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Common Grackle female (Icteridae)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5643" y="862395"/>
            <a:ext cx="2833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CFFCC"/>
                </a:solidFill>
              </a:rPr>
              <a:t>Like male, just duller</a:t>
            </a:r>
          </a:p>
        </p:txBody>
      </p:sp>
    </p:spTree>
    <p:extLst>
      <p:ext uri="{BB962C8B-B14F-4D97-AF65-F5344CB8AC3E}">
        <p14:creationId xmlns:p14="http://schemas.microsoft.com/office/powerpoint/2010/main" val="4187218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inted_bun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35" y="120630"/>
            <a:ext cx="7336218" cy="55237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353" y="5869816"/>
            <a:ext cx="578186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Painted Bunting (Cardinalidae)</a:t>
            </a:r>
          </a:p>
        </p:txBody>
      </p:sp>
    </p:spTree>
    <p:extLst>
      <p:ext uri="{BB962C8B-B14F-4D97-AF65-F5344CB8AC3E}">
        <p14:creationId xmlns:p14="http://schemas.microsoft.com/office/powerpoint/2010/main" val="20729991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Sparro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574" y="172479"/>
            <a:ext cx="7505946" cy="50289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4574" y="1865909"/>
            <a:ext cx="7505945" cy="33355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997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Sparro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574" y="172479"/>
            <a:ext cx="7505946" cy="502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77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Sparro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574" y="172479"/>
            <a:ext cx="7505946" cy="5028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552" y="5902086"/>
            <a:ext cx="54401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House Sparrow (Passeridae)</a:t>
            </a:r>
          </a:p>
        </p:txBody>
      </p:sp>
    </p:spTree>
    <p:extLst>
      <p:ext uri="{BB962C8B-B14F-4D97-AF65-F5344CB8AC3E}">
        <p14:creationId xmlns:p14="http://schemas.microsoft.com/office/powerpoint/2010/main" val="14228666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igo Bun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148" y="0"/>
            <a:ext cx="6913852" cy="51853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60149" y="2681264"/>
            <a:ext cx="6913852" cy="250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60149" y="0"/>
            <a:ext cx="6913852" cy="23049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411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igo Bun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148" y="0"/>
            <a:ext cx="6913852" cy="518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200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igo Bun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148" y="0"/>
            <a:ext cx="6913852" cy="51853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353" y="5577428"/>
            <a:ext cx="578186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Indigo Bunting (Cardinalidae)</a:t>
            </a:r>
          </a:p>
        </p:txBody>
      </p:sp>
    </p:spTree>
    <p:extLst>
      <p:ext uri="{BB962C8B-B14F-4D97-AF65-F5344CB8AC3E}">
        <p14:creationId xmlns:p14="http://schemas.microsoft.com/office/powerpoint/2010/main" val="1702291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at-crested-flycatcher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284" y="876368"/>
            <a:ext cx="4940877" cy="49408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12284" y="876368"/>
            <a:ext cx="4940877" cy="29282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394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eat-crested-flycatcherjp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284" y="876368"/>
            <a:ext cx="4940877" cy="494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198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leated_Woodpeck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0943" y="1175993"/>
            <a:ext cx="4326645" cy="54083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10942" y="2979182"/>
            <a:ext cx="4326645" cy="36178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6012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leated_Woodpeck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0943" y="1175993"/>
            <a:ext cx="4326645" cy="540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08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rletTana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561" y="0"/>
            <a:ext cx="7589076" cy="55193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9561" y="0"/>
            <a:ext cx="3621541" cy="55193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624912" y="0"/>
            <a:ext cx="3763725" cy="55193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030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olina-Wr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668" y="1050554"/>
            <a:ext cx="5997566" cy="39983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20668" y="2775344"/>
            <a:ext cx="6203566" cy="22735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517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olina-Wr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668" y="1050554"/>
            <a:ext cx="5997566" cy="399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494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olina-Wr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668" y="1050554"/>
            <a:ext cx="5997566" cy="39983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6057" y="5708106"/>
            <a:ext cx="56324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Carolina Wren (Troglodytidae)</a:t>
            </a:r>
          </a:p>
        </p:txBody>
      </p:sp>
    </p:spTree>
    <p:extLst>
      <p:ext uri="{BB962C8B-B14F-4D97-AF65-F5344CB8AC3E}">
        <p14:creationId xmlns:p14="http://schemas.microsoft.com/office/powerpoint/2010/main" val="37201619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darWaxw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708" y="752636"/>
            <a:ext cx="4969821" cy="39231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94807" y="752636"/>
            <a:ext cx="5034722" cy="34809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386375" y="3919976"/>
            <a:ext cx="3905931" cy="7558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442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darWaxw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708" y="752636"/>
            <a:ext cx="4969821" cy="392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783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darWaxw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708" y="752636"/>
            <a:ext cx="4969821" cy="39231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6057" y="5708106"/>
            <a:ext cx="56324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Cedar Waxwing (Bombycillidae)</a:t>
            </a:r>
          </a:p>
        </p:txBody>
      </p:sp>
    </p:spTree>
    <p:extLst>
      <p:ext uri="{BB962C8B-B14F-4D97-AF65-F5344CB8AC3E}">
        <p14:creationId xmlns:p14="http://schemas.microsoft.com/office/powerpoint/2010/main" val="11876531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.Robi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469" y="685072"/>
            <a:ext cx="6294331" cy="47743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97468" y="685072"/>
            <a:ext cx="6294331" cy="27958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51992" y="4062132"/>
            <a:ext cx="6565229" cy="15355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510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.Robi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469" y="685072"/>
            <a:ext cx="6294331" cy="477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301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GG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886" y="810546"/>
            <a:ext cx="6003952" cy="45206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55023" y="674235"/>
            <a:ext cx="4013815" cy="46569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931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GG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886" y="810546"/>
            <a:ext cx="6003952" cy="45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26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rletTana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561" y="0"/>
            <a:ext cx="7589076" cy="551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932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GG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886" y="810546"/>
            <a:ext cx="6003952" cy="45206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4886" y="5679619"/>
            <a:ext cx="67247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Blue-gray Gnatcatcher  (Polioptilidae)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5056" y="826225"/>
            <a:ext cx="3104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CFFCC"/>
                </a:solidFill>
              </a:rPr>
              <a:t>“Blue” above, pale gray below, distinctive black line on forehead extending to anterior portion of superciliary.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54582" y="4625573"/>
            <a:ext cx="300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FFCC"/>
                </a:solidFill>
              </a:rPr>
              <a:t>Note also black and white tail.</a:t>
            </a:r>
          </a:p>
        </p:txBody>
      </p:sp>
    </p:spTree>
    <p:extLst>
      <p:ext uri="{BB962C8B-B14F-4D97-AF65-F5344CB8AC3E}">
        <p14:creationId xmlns:p14="http://schemas.microsoft.com/office/powerpoint/2010/main" val="16403582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ellow-rumped wartb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99" y="488432"/>
            <a:ext cx="7287967" cy="44820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76195" y="207818"/>
            <a:ext cx="1395312" cy="47627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19658" y="360218"/>
            <a:ext cx="2084307" cy="47627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678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ellow-rumped wartb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99" y="488432"/>
            <a:ext cx="7287967" cy="448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1419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ellow-rumped wartb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99" y="488432"/>
            <a:ext cx="7287967" cy="44820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2090" y="5376330"/>
            <a:ext cx="6145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Yellow-rumped Warbler, non-breeding plumage (Parulidae)</a:t>
            </a:r>
          </a:p>
        </p:txBody>
      </p:sp>
    </p:spTree>
    <p:extLst>
      <p:ext uri="{BB962C8B-B14F-4D97-AF65-F5344CB8AC3E}">
        <p14:creationId xmlns:p14="http://schemas.microsoft.com/office/powerpoint/2010/main" val="37379261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ellowWarb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090" y="0"/>
            <a:ext cx="6161324" cy="48637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2090" y="0"/>
            <a:ext cx="2022418" cy="48637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79438" y="0"/>
            <a:ext cx="3233976" cy="48637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4188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ellowWarb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090" y="0"/>
            <a:ext cx="6161324" cy="486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57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ellowWarb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090" y="0"/>
            <a:ext cx="6161324" cy="48637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6230" y="5376330"/>
            <a:ext cx="61456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CFFCC"/>
                </a:solidFill>
              </a:rPr>
              <a:t>Yellow Warbler (Parulidae)</a:t>
            </a:r>
          </a:p>
        </p:txBody>
      </p:sp>
    </p:spTree>
    <p:extLst>
      <p:ext uri="{BB962C8B-B14F-4D97-AF65-F5344CB8AC3E}">
        <p14:creationId xmlns:p14="http://schemas.microsoft.com/office/powerpoint/2010/main" val="39322887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stern_Bluebi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059" y="658557"/>
            <a:ext cx="4212884" cy="42128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6059" y="658557"/>
            <a:ext cx="4212884" cy="26655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0207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stern_Bluebi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059" y="658557"/>
            <a:ext cx="4212884" cy="421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559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stern_Bluebi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059" y="658557"/>
            <a:ext cx="4212884" cy="42128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6229" y="5679619"/>
            <a:ext cx="58791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Eastern Bluebird (Turdidae)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13922" y="4472267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Compare tail to Blue Jay’s</a:t>
            </a:r>
          </a:p>
        </p:txBody>
      </p:sp>
    </p:spTree>
    <p:extLst>
      <p:ext uri="{BB962C8B-B14F-4D97-AF65-F5344CB8AC3E}">
        <p14:creationId xmlns:p14="http://schemas.microsoft.com/office/powerpoint/2010/main" val="3067858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550</TotalTime>
  <Words>1187</Words>
  <Application>Microsoft Macintosh PowerPoint</Application>
  <PresentationFormat>On-screen Show (4:3)</PresentationFormat>
  <Paragraphs>137</Paragraphs>
  <Slides>184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184</vt:i4>
      </vt:variant>
    </vt:vector>
  </HeadingPairs>
  <TitlesOfParts>
    <vt:vector size="18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LSU Museum Natural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Remsen</dc:creator>
  <cp:lastModifiedBy>James V Remsen</cp:lastModifiedBy>
  <cp:revision>66</cp:revision>
  <dcterms:created xsi:type="dcterms:W3CDTF">2014-01-16T19:58:06Z</dcterms:created>
  <dcterms:modified xsi:type="dcterms:W3CDTF">2019-10-24T18:32:37Z</dcterms:modified>
</cp:coreProperties>
</file>