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5"/>
  </p:notesMasterIdLst>
  <p:sldIdLst>
    <p:sldId id="257" r:id="rId2"/>
    <p:sldId id="460" r:id="rId3"/>
    <p:sldId id="334" r:id="rId4"/>
    <p:sldId id="264" r:id="rId5"/>
    <p:sldId id="459" r:id="rId6"/>
    <p:sldId id="455" r:id="rId7"/>
    <p:sldId id="456" r:id="rId8"/>
    <p:sldId id="457" r:id="rId9"/>
    <p:sldId id="309" r:id="rId10"/>
    <p:sldId id="458" r:id="rId11"/>
    <p:sldId id="326" r:id="rId12"/>
    <p:sldId id="345" r:id="rId13"/>
    <p:sldId id="346" r:id="rId14"/>
    <p:sldId id="330" r:id="rId15"/>
    <p:sldId id="353" r:id="rId16"/>
    <p:sldId id="354" r:id="rId17"/>
    <p:sldId id="335" r:id="rId18"/>
    <p:sldId id="363" r:id="rId19"/>
    <p:sldId id="364" r:id="rId20"/>
    <p:sldId id="410" r:id="rId21"/>
    <p:sldId id="441" r:id="rId22"/>
    <p:sldId id="411" r:id="rId23"/>
    <p:sldId id="337" r:id="rId24"/>
    <p:sldId id="383" r:id="rId25"/>
    <p:sldId id="385" r:id="rId26"/>
    <p:sldId id="394" r:id="rId27"/>
    <p:sldId id="408" r:id="rId28"/>
    <p:sldId id="409" r:id="rId29"/>
    <p:sldId id="342" r:id="rId30"/>
    <p:sldId id="377" r:id="rId31"/>
    <p:sldId id="378" r:id="rId32"/>
    <p:sldId id="389" r:id="rId33"/>
    <p:sldId id="398" r:id="rId34"/>
    <p:sldId id="399" r:id="rId35"/>
    <p:sldId id="393" r:id="rId36"/>
    <p:sldId id="406" r:id="rId37"/>
    <p:sldId id="407" r:id="rId38"/>
    <p:sldId id="417" r:id="rId39"/>
    <p:sldId id="442" r:id="rId40"/>
    <p:sldId id="418" r:id="rId41"/>
    <p:sldId id="412" r:id="rId42"/>
    <p:sldId id="419" r:id="rId43"/>
    <p:sldId id="420" r:id="rId44"/>
    <p:sldId id="397" r:id="rId45"/>
    <p:sldId id="432" r:id="rId46"/>
    <p:sldId id="433" r:id="rId47"/>
    <p:sldId id="327" r:id="rId48"/>
    <p:sldId id="347" r:id="rId49"/>
    <p:sldId id="348" r:id="rId50"/>
    <p:sldId id="258" r:id="rId51"/>
    <p:sldId id="303" r:id="rId52"/>
    <p:sldId id="445" r:id="rId53"/>
    <p:sldId id="446" r:id="rId54"/>
    <p:sldId id="267" r:id="rId55"/>
    <p:sldId id="447" r:id="rId56"/>
    <p:sldId id="448" r:id="rId57"/>
    <p:sldId id="317" r:id="rId58"/>
    <p:sldId id="278" r:id="rId59"/>
    <p:sldId id="324" r:id="rId60"/>
    <p:sldId id="450" r:id="rId61"/>
    <p:sldId id="328" r:id="rId62"/>
    <p:sldId id="451" r:id="rId63"/>
    <p:sldId id="329" r:id="rId64"/>
    <p:sldId id="452" r:id="rId65"/>
    <p:sldId id="320" r:id="rId66"/>
    <p:sldId id="268" r:id="rId67"/>
    <p:sldId id="295" r:id="rId68"/>
    <p:sldId id="262" r:id="rId69"/>
    <p:sldId id="289" r:id="rId70"/>
    <p:sldId id="449" r:id="rId71"/>
    <p:sldId id="325" r:id="rId72"/>
    <p:sldId id="263" r:id="rId73"/>
    <p:sldId id="290" r:id="rId74"/>
    <p:sldId id="273" r:id="rId75"/>
    <p:sldId id="300" r:id="rId76"/>
    <p:sldId id="285" r:id="rId77"/>
    <p:sldId id="284" r:id="rId78"/>
    <p:sldId id="259" r:id="rId79"/>
    <p:sldId id="286" r:id="rId80"/>
    <p:sldId id="274" r:id="rId81"/>
    <p:sldId id="301" r:id="rId82"/>
    <p:sldId id="280" r:id="rId83"/>
    <p:sldId id="307" r:id="rId84"/>
    <p:sldId id="339" r:id="rId85"/>
    <p:sldId id="371" r:id="rId86"/>
    <p:sldId id="372" r:id="rId87"/>
    <p:sldId id="308" r:id="rId88"/>
    <p:sldId id="265" r:id="rId89"/>
    <p:sldId id="287" r:id="rId90"/>
    <p:sldId id="261" r:id="rId91"/>
    <p:sldId id="283" r:id="rId92"/>
    <p:sldId id="310" r:id="rId93"/>
    <p:sldId id="311" r:id="rId94"/>
    <p:sldId id="256" r:id="rId95"/>
    <p:sldId id="312" r:id="rId96"/>
    <p:sldId id="266" r:id="rId97"/>
    <p:sldId id="288" r:id="rId98"/>
    <p:sldId id="391" r:id="rId99"/>
    <p:sldId id="402" r:id="rId100"/>
    <p:sldId id="403" r:id="rId101"/>
    <p:sldId id="269" r:id="rId102"/>
    <p:sldId id="291" r:id="rId103"/>
    <p:sldId id="313" r:id="rId104"/>
    <p:sldId id="293" r:id="rId105"/>
    <p:sldId id="272" r:id="rId106"/>
    <p:sldId id="294" r:id="rId107"/>
    <p:sldId id="314" r:id="rId108"/>
    <p:sldId id="315" r:id="rId109"/>
    <p:sldId id="275" r:id="rId110"/>
    <p:sldId id="297" r:id="rId111"/>
    <p:sldId id="316" r:id="rId112"/>
    <p:sldId id="281" r:id="rId113"/>
    <p:sldId id="279" r:id="rId114"/>
    <p:sldId id="306" r:id="rId115"/>
    <p:sldId id="414" r:id="rId116"/>
    <p:sldId id="423" r:id="rId117"/>
    <p:sldId id="424" r:id="rId118"/>
    <p:sldId id="443" r:id="rId119"/>
    <p:sldId id="444" r:id="rId120"/>
    <p:sldId id="271" r:id="rId121"/>
    <p:sldId id="298" r:id="rId122"/>
    <p:sldId id="453" r:id="rId123"/>
    <p:sldId id="454" r:id="rId1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86"/>
    <p:restoredTop sz="77458" autoAdjust="0"/>
  </p:normalViewPr>
  <p:slideViewPr>
    <p:cSldViewPr snapToGrid="0" snapToObjects="1">
      <p:cViewPr varScale="1">
        <p:scale>
          <a:sx n="69" d="100"/>
          <a:sy n="69" d="100"/>
        </p:scale>
        <p:origin x="1544" y="19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424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F745F3-C8C5-7749-A5C5-9618C39A3DCF}" type="datetimeFigureOut">
              <a:rPr lang="en-US" smtClean="0"/>
              <a:t>10/10/19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8E4ACE-99CC-8643-8888-D155F4B3C5B2}" type="slidenum">
              <a:rPr lang="en-US" smtClean="0"/>
              <a:t>‹#›</a:t>
            </a:fld>
            <a:endParaRPr lang="en-US"/>
          </a:p>
        </p:txBody>
      </p:sp>
    </p:spTree>
    <p:extLst>
      <p:ext uri="{BB962C8B-B14F-4D97-AF65-F5344CB8AC3E}">
        <p14:creationId xmlns:p14="http://schemas.microsoft.com/office/powerpoint/2010/main" val="2170183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 Pigeon, Columbidae, Columbiformes</a:t>
            </a:r>
          </a:p>
        </p:txBody>
      </p:sp>
      <p:sp>
        <p:nvSpPr>
          <p:cNvPr id="4" name="Slide Number Placeholder 3"/>
          <p:cNvSpPr>
            <a:spLocks noGrp="1"/>
          </p:cNvSpPr>
          <p:nvPr>
            <p:ph type="sldNum" sz="quarter" idx="10"/>
          </p:nvPr>
        </p:nvSpPr>
        <p:spPr/>
        <p:txBody>
          <a:bodyPr/>
          <a:lstStyle/>
          <a:p>
            <a:fld id="{8FB9A3C5-7143-1848-BED9-C81E110AB0F8}" type="slidenum">
              <a:rPr lang="en-US" smtClean="0"/>
              <a:t>3</a:t>
            </a:fld>
            <a:endParaRPr lang="en-US"/>
          </a:p>
        </p:txBody>
      </p:sp>
    </p:spTree>
    <p:extLst>
      <p:ext uri="{BB962C8B-B14F-4D97-AF65-F5344CB8AC3E}">
        <p14:creationId xmlns:p14="http://schemas.microsoft.com/office/powerpoint/2010/main" val="2974982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Ground Dove, Columbidae, Columbiformes.  Scalloped pattern on</a:t>
            </a:r>
            <a:r>
              <a:rPr lang="en-US" baseline="0" dirty="0"/>
              <a:t> neck and nape; lacks bars on back of Inca Dove.  No prominent dark marks in face like White-winged or Mourning, but in the hand, the dramatically smaller size should keep you away from anything but Inca Dove.</a:t>
            </a:r>
            <a:endParaRPr lang="en-US" dirty="0"/>
          </a:p>
        </p:txBody>
      </p:sp>
      <p:sp>
        <p:nvSpPr>
          <p:cNvPr id="4" name="Slide Number Placeholder 3"/>
          <p:cNvSpPr>
            <a:spLocks noGrp="1"/>
          </p:cNvSpPr>
          <p:nvPr>
            <p:ph type="sldNum" sz="quarter" idx="10"/>
          </p:nvPr>
        </p:nvSpPr>
        <p:spPr/>
        <p:txBody>
          <a:bodyPr/>
          <a:lstStyle/>
          <a:p>
            <a:fld id="{8FB9A3C5-7143-1848-BED9-C81E110AB0F8}" type="slidenum">
              <a:rPr lang="en-US" smtClean="0"/>
              <a:t>55</a:t>
            </a:fld>
            <a:endParaRPr lang="en-US"/>
          </a:p>
        </p:txBody>
      </p:sp>
    </p:spTree>
    <p:extLst>
      <p:ext uri="{BB962C8B-B14F-4D97-AF65-F5344CB8AC3E}">
        <p14:creationId xmlns:p14="http://schemas.microsoft.com/office/powerpoint/2010/main" val="57404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Eastern</a:t>
            </a:r>
            <a:r>
              <a:rPr lang="en-US" baseline="0" dirty="0"/>
              <a:t> Screech-Owl, Strigidae, Strigiformes.  Note the unique pattern of markings on the underparts.  Caution: the head tufts are typically flattened against the head in study skins.</a:t>
            </a:r>
            <a:endParaRPr lang="en-US" dirty="0"/>
          </a:p>
        </p:txBody>
      </p:sp>
      <p:sp>
        <p:nvSpPr>
          <p:cNvPr id="4" name="Slide Number Placeholder 3"/>
          <p:cNvSpPr>
            <a:spLocks noGrp="1"/>
          </p:cNvSpPr>
          <p:nvPr>
            <p:ph type="sldNum" sz="quarter" idx="10"/>
          </p:nvPr>
        </p:nvSpPr>
        <p:spPr/>
        <p:txBody>
          <a:bodyPr/>
          <a:lstStyle/>
          <a:p>
            <a:fld id="{8FB9A3C5-7143-1848-BED9-C81E110AB0F8}" type="slidenum">
              <a:rPr lang="en-US" smtClean="0"/>
              <a:t>57</a:t>
            </a:fld>
            <a:endParaRPr lang="en-US"/>
          </a:p>
        </p:txBody>
      </p:sp>
    </p:spTree>
    <p:extLst>
      <p:ext uri="{BB962C8B-B14F-4D97-AF65-F5344CB8AC3E}">
        <p14:creationId xmlns:p14="http://schemas.microsoft.com/office/powerpoint/2010/main" val="4169322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Herring Gull (adult), Laridae, Charadriiformes.</a:t>
            </a:r>
            <a:r>
              <a:rPr lang="en-US" baseline="0" dirty="0"/>
              <a:t>  Gull-shaped bill with red spot mostly on lower mandible = Herring.  Caution: the red color typically fades badly in specimens, but the location of the spot still diagnostic.</a:t>
            </a:r>
            <a:endParaRPr lang="en-US" dirty="0"/>
          </a:p>
        </p:txBody>
      </p:sp>
      <p:sp>
        <p:nvSpPr>
          <p:cNvPr id="4" name="Slide Number Placeholder 3"/>
          <p:cNvSpPr>
            <a:spLocks noGrp="1"/>
          </p:cNvSpPr>
          <p:nvPr>
            <p:ph type="sldNum" sz="quarter" idx="10"/>
          </p:nvPr>
        </p:nvSpPr>
        <p:spPr/>
        <p:txBody>
          <a:bodyPr/>
          <a:lstStyle/>
          <a:p>
            <a:fld id="{8FB9A3C5-7143-1848-BED9-C81E110AB0F8}" type="slidenum">
              <a:rPr lang="en-US" smtClean="0"/>
              <a:t>59</a:t>
            </a:fld>
            <a:endParaRPr lang="en-US"/>
          </a:p>
        </p:txBody>
      </p:sp>
    </p:spTree>
    <p:extLst>
      <p:ext uri="{BB962C8B-B14F-4D97-AF65-F5344CB8AC3E}">
        <p14:creationId xmlns:p14="http://schemas.microsoft.com/office/powerpoint/2010/main" val="2052534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Least</a:t>
            </a:r>
            <a:r>
              <a:rPr lang="en-US" baseline="0" dirty="0"/>
              <a:t> Tern, Laridae, Charadriiformes:  Only tern with white forehead and dark line through lores.  Very small.</a:t>
            </a:r>
            <a:endParaRPr lang="en-US" dirty="0"/>
          </a:p>
        </p:txBody>
      </p:sp>
      <p:sp>
        <p:nvSpPr>
          <p:cNvPr id="4" name="Slide Number Placeholder 3"/>
          <p:cNvSpPr>
            <a:spLocks noGrp="1"/>
          </p:cNvSpPr>
          <p:nvPr>
            <p:ph type="sldNum" sz="quarter" idx="10"/>
          </p:nvPr>
        </p:nvSpPr>
        <p:spPr/>
        <p:txBody>
          <a:bodyPr/>
          <a:lstStyle/>
          <a:p>
            <a:fld id="{8FB9A3C5-7143-1848-BED9-C81E110AB0F8}" type="slidenum">
              <a:rPr lang="en-US" smtClean="0"/>
              <a:t>61</a:t>
            </a:fld>
            <a:endParaRPr lang="en-US"/>
          </a:p>
        </p:txBody>
      </p:sp>
    </p:spTree>
    <p:extLst>
      <p:ext uri="{BB962C8B-B14F-4D97-AF65-F5344CB8AC3E}">
        <p14:creationId xmlns:p14="http://schemas.microsoft.com/office/powerpoint/2010/main" val="1652667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B9A3C5-7143-1848-BED9-C81E110AB0F8}" type="slidenum">
              <a:rPr lang="en-US" smtClean="0"/>
              <a:t>62</a:t>
            </a:fld>
            <a:endParaRPr lang="en-US"/>
          </a:p>
        </p:txBody>
      </p:sp>
    </p:spTree>
    <p:extLst>
      <p:ext uri="{BB962C8B-B14F-4D97-AF65-F5344CB8AC3E}">
        <p14:creationId xmlns:p14="http://schemas.microsoft.com/office/powerpoint/2010/main" val="68084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Mourning Dove, Columbidae, Columbiformes: black spot</a:t>
            </a:r>
            <a:r>
              <a:rPr lang="en-US" baseline="0" dirty="0"/>
              <a:t> in lower face, no white wing patch, no collar on nape.</a:t>
            </a:r>
            <a:endParaRPr lang="en-US" dirty="0"/>
          </a:p>
          <a:p>
            <a:endParaRPr lang="en-US" dirty="0"/>
          </a:p>
        </p:txBody>
      </p:sp>
      <p:sp>
        <p:nvSpPr>
          <p:cNvPr id="4" name="Slide Number Placeholder 3"/>
          <p:cNvSpPr>
            <a:spLocks noGrp="1"/>
          </p:cNvSpPr>
          <p:nvPr>
            <p:ph type="sldNum" sz="quarter" idx="10"/>
          </p:nvPr>
        </p:nvSpPr>
        <p:spPr/>
        <p:txBody>
          <a:bodyPr/>
          <a:lstStyle/>
          <a:p>
            <a:fld id="{8FB9A3C5-7143-1848-BED9-C81E110AB0F8}" type="slidenum">
              <a:rPr lang="en-US" smtClean="0"/>
              <a:t>63</a:t>
            </a:fld>
            <a:endParaRPr lang="en-US"/>
          </a:p>
        </p:txBody>
      </p:sp>
    </p:spTree>
    <p:extLst>
      <p:ext uri="{BB962C8B-B14F-4D97-AF65-F5344CB8AC3E}">
        <p14:creationId xmlns:p14="http://schemas.microsoft.com/office/powerpoint/2010/main" val="330562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Horned Owl, Strigidae, Strigiformes.  Distinctive pattern</a:t>
            </a:r>
            <a:r>
              <a:rPr lang="en-US" baseline="0" dirty="0"/>
              <a:t> on breast, typically with narrow white extreme upper breast/neck.</a:t>
            </a:r>
            <a:endParaRPr lang="en-US" dirty="0"/>
          </a:p>
        </p:txBody>
      </p:sp>
      <p:sp>
        <p:nvSpPr>
          <p:cNvPr id="4" name="Slide Number Placeholder 3"/>
          <p:cNvSpPr>
            <a:spLocks noGrp="1"/>
          </p:cNvSpPr>
          <p:nvPr>
            <p:ph type="sldNum" sz="quarter" idx="10"/>
          </p:nvPr>
        </p:nvSpPr>
        <p:spPr/>
        <p:txBody>
          <a:bodyPr/>
          <a:lstStyle/>
          <a:p>
            <a:fld id="{8FB9A3C5-7143-1848-BED9-C81E110AB0F8}" type="slidenum">
              <a:rPr lang="en-US" smtClean="0"/>
              <a:t>65</a:t>
            </a:fld>
            <a:endParaRPr lang="en-US"/>
          </a:p>
        </p:txBody>
      </p:sp>
    </p:spTree>
    <p:extLst>
      <p:ext uri="{BB962C8B-B14F-4D97-AF65-F5344CB8AC3E}">
        <p14:creationId xmlns:p14="http://schemas.microsoft.com/office/powerpoint/2010/main" val="2252683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Laughing Gull, Laridae, Charadriiformes.  Only gull (note the bill) with dark head.  </a:t>
            </a:r>
          </a:p>
        </p:txBody>
      </p:sp>
      <p:sp>
        <p:nvSpPr>
          <p:cNvPr id="4" name="Slide Number Placeholder 3"/>
          <p:cNvSpPr>
            <a:spLocks noGrp="1"/>
          </p:cNvSpPr>
          <p:nvPr>
            <p:ph type="sldNum" sz="quarter" idx="10"/>
          </p:nvPr>
        </p:nvSpPr>
        <p:spPr/>
        <p:txBody>
          <a:bodyPr/>
          <a:lstStyle/>
          <a:p>
            <a:fld id="{8FB9A3C5-7143-1848-BED9-C81E110AB0F8}" type="slidenum">
              <a:rPr lang="en-US" smtClean="0"/>
              <a:t>71</a:t>
            </a:fld>
            <a:endParaRPr lang="en-US"/>
          </a:p>
        </p:txBody>
      </p:sp>
    </p:spTree>
    <p:extLst>
      <p:ext uri="{BB962C8B-B14F-4D97-AF65-F5344CB8AC3E}">
        <p14:creationId xmlns:p14="http://schemas.microsoft.com/office/powerpoint/2010/main" val="722895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B9A3C5-7143-1848-BED9-C81E110AB0F8}" type="slidenum">
              <a:rPr lang="en-US" smtClean="0"/>
              <a:t>118</a:t>
            </a:fld>
            <a:endParaRPr lang="en-US"/>
          </a:p>
        </p:txBody>
      </p:sp>
    </p:spTree>
    <p:extLst>
      <p:ext uri="{BB962C8B-B14F-4D97-AF65-F5344CB8AC3E}">
        <p14:creationId xmlns:p14="http://schemas.microsoft.com/office/powerpoint/2010/main" val="4227361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Barred Owl, Strigidae, Strigiformes.  Note the different pattern on breast from Great Horned</a:t>
            </a:r>
            <a:r>
              <a:rPr lang="en-US" baseline="0" dirty="0"/>
              <a:t> Owl.</a:t>
            </a:r>
            <a:endParaRPr lang="en-US" dirty="0"/>
          </a:p>
          <a:p>
            <a:endParaRPr lang="en-US" dirty="0"/>
          </a:p>
        </p:txBody>
      </p:sp>
      <p:sp>
        <p:nvSpPr>
          <p:cNvPr id="4" name="Slide Number Placeholder 3"/>
          <p:cNvSpPr>
            <a:spLocks noGrp="1"/>
          </p:cNvSpPr>
          <p:nvPr>
            <p:ph type="sldNum" sz="quarter" idx="10"/>
          </p:nvPr>
        </p:nvSpPr>
        <p:spPr/>
        <p:txBody>
          <a:bodyPr/>
          <a:lstStyle/>
          <a:p>
            <a:fld id="{8FB9A3C5-7143-1848-BED9-C81E110AB0F8}" type="slidenum">
              <a:rPr lang="en-US" smtClean="0"/>
              <a:t>119</a:t>
            </a:fld>
            <a:endParaRPr lang="en-US"/>
          </a:p>
        </p:txBody>
      </p:sp>
    </p:spTree>
    <p:extLst>
      <p:ext uri="{BB962C8B-B14F-4D97-AF65-F5344CB8AC3E}">
        <p14:creationId xmlns:p14="http://schemas.microsoft.com/office/powerpoint/2010/main" val="3570755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Caspian Tern, Laridae, Charadriiformes.  Obviously a tern, and with a large,</a:t>
            </a:r>
            <a:r>
              <a:rPr lang="en-US" baseline="0" dirty="0"/>
              <a:t> thick, unicolored bill.  Royal Tern would be similar but bill slimmer (hard to judge without direct comparison), paler primaries, and deeply forked tail.</a:t>
            </a:r>
            <a:endParaRPr lang="en-US" dirty="0"/>
          </a:p>
        </p:txBody>
      </p:sp>
      <p:sp>
        <p:nvSpPr>
          <p:cNvPr id="4" name="Slide Number Placeholder 3"/>
          <p:cNvSpPr>
            <a:spLocks noGrp="1"/>
          </p:cNvSpPr>
          <p:nvPr>
            <p:ph type="sldNum" sz="quarter" idx="10"/>
          </p:nvPr>
        </p:nvSpPr>
        <p:spPr/>
        <p:txBody>
          <a:bodyPr/>
          <a:lstStyle/>
          <a:p>
            <a:fld id="{8FB9A3C5-7143-1848-BED9-C81E110AB0F8}" type="slidenum">
              <a:rPr lang="en-US" smtClean="0"/>
              <a:t>5</a:t>
            </a:fld>
            <a:endParaRPr lang="en-US"/>
          </a:p>
        </p:txBody>
      </p:sp>
    </p:spTree>
    <p:extLst>
      <p:ext uri="{BB962C8B-B14F-4D97-AF65-F5344CB8AC3E}">
        <p14:creationId xmlns:p14="http://schemas.microsoft.com/office/powerpoint/2010/main" val="1473798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Black-billed</a:t>
            </a:r>
            <a:r>
              <a:rPr lang="en-US" baseline="0" dirty="0"/>
              <a:t> Cuckoo, Cuculidae, Cuculiformes:  all you need to do is</a:t>
            </a:r>
            <a:endParaRPr lang="en-US" dirty="0"/>
          </a:p>
        </p:txBody>
      </p:sp>
      <p:sp>
        <p:nvSpPr>
          <p:cNvPr id="4" name="Slide Number Placeholder 3"/>
          <p:cNvSpPr>
            <a:spLocks noGrp="1"/>
          </p:cNvSpPr>
          <p:nvPr>
            <p:ph type="sldNum" sz="quarter" idx="10"/>
          </p:nvPr>
        </p:nvSpPr>
        <p:spPr/>
        <p:txBody>
          <a:bodyPr/>
          <a:lstStyle/>
          <a:p>
            <a:fld id="{8FB9A3C5-7143-1848-BED9-C81E110AB0F8}" type="slidenum">
              <a:rPr lang="en-US" smtClean="0"/>
              <a:t>7</a:t>
            </a:fld>
            <a:endParaRPr lang="en-US"/>
          </a:p>
        </p:txBody>
      </p:sp>
    </p:spTree>
    <p:extLst>
      <p:ext uri="{BB962C8B-B14F-4D97-AF65-F5344CB8AC3E}">
        <p14:creationId xmlns:p14="http://schemas.microsoft.com/office/powerpoint/2010/main" val="40117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B9A3C5-7143-1848-BED9-C81E110AB0F8}" type="slidenum">
              <a:rPr lang="en-US" smtClean="0"/>
              <a:t>8</a:t>
            </a:fld>
            <a:endParaRPr lang="en-US"/>
          </a:p>
        </p:txBody>
      </p:sp>
    </p:spTree>
    <p:extLst>
      <p:ext uri="{BB962C8B-B14F-4D97-AF65-F5344CB8AC3E}">
        <p14:creationId xmlns:p14="http://schemas.microsoft.com/office/powerpoint/2010/main" val="698750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Black Tern, Laridae, Charadriiformes.  Only</a:t>
            </a:r>
            <a:r>
              <a:rPr lang="en-US" baseline="0" dirty="0"/>
              <a:t> black-headed bird with dagger-shaped bill.</a:t>
            </a:r>
            <a:endParaRPr lang="en-US" dirty="0"/>
          </a:p>
        </p:txBody>
      </p:sp>
      <p:sp>
        <p:nvSpPr>
          <p:cNvPr id="4" name="Slide Number Placeholder 3"/>
          <p:cNvSpPr>
            <a:spLocks noGrp="1"/>
          </p:cNvSpPr>
          <p:nvPr>
            <p:ph type="sldNum" sz="quarter" idx="10"/>
          </p:nvPr>
        </p:nvSpPr>
        <p:spPr/>
        <p:txBody>
          <a:bodyPr/>
          <a:lstStyle/>
          <a:p>
            <a:fld id="{8FB9A3C5-7143-1848-BED9-C81E110AB0F8}" type="slidenum">
              <a:rPr lang="en-US" smtClean="0"/>
              <a:t>9</a:t>
            </a:fld>
            <a:endParaRPr lang="en-US"/>
          </a:p>
        </p:txBody>
      </p:sp>
    </p:spTree>
    <p:extLst>
      <p:ext uri="{BB962C8B-B14F-4D97-AF65-F5344CB8AC3E}">
        <p14:creationId xmlns:p14="http://schemas.microsoft.com/office/powerpoint/2010/main" val="1443250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B9A3C5-7143-1848-BED9-C81E110AB0F8}" type="slidenum">
              <a:rPr lang="en-US" smtClean="0"/>
              <a:t>10</a:t>
            </a:fld>
            <a:endParaRPr lang="en-US"/>
          </a:p>
        </p:txBody>
      </p:sp>
    </p:spTree>
    <p:extLst>
      <p:ext uri="{BB962C8B-B14F-4D97-AF65-F5344CB8AC3E}">
        <p14:creationId xmlns:p14="http://schemas.microsoft.com/office/powerpoint/2010/main" val="3994985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Barn Owl, Tytonidae, Strigiformes.</a:t>
            </a:r>
            <a:r>
              <a:rPr lang="en-US" baseline="0" dirty="0"/>
              <a:t>  Anything else with that pale breast with dark spots?</a:t>
            </a:r>
            <a:endParaRPr lang="en-US" dirty="0"/>
          </a:p>
        </p:txBody>
      </p:sp>
      <p:sp>
        <p:nvSpPr>
          <p:cNvPr id="4" name="Slide Number Placeholder 3"/>
          <p:cNvSpPr>
            <a:spLocks noGrp="1"/>
          </p:cNvSpPr>
          <p:nvPr>
            <p:ph type="sldNum" sz="quarter" idx="10"/>
          </p:nvPr>
        </p:nvSpPr>
        <p:spPr/>
        <p:txBody>
          <a:bodyPr/>
          <a:lstStyle/>
          <a:p>
            <a:fld id="{8FB9A3C5-7143-1848-BED9-C81E110AB0F8}" type="slidenum">
              <a:rPr lang="en-US" smtClean="0"/>
              <a:t>51</a:t>
            </a:fld>
            <a:endParaRPr lang="en-US"/>
          </a:p>
        </p:txBody>
      </p:sp>
    </p:spTree>
    <p:extLst>
      <p:ext uri="{BB962C8B-B14F-4D97-AF65-F5344CB8AC3E}">
        <p14:creationId xmlns:p14="http://schemas.microsoft.com/office/powerpoint/2010/main" val="4277138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B9A3C5-7143-1848-BED9-C81E110AB0F8}" type="slidenum">
              <a:rPr lang="en-US" smtClean="0"/>
              <a:t>52</a:t>
            </a:fld>
            <a:endParaRPr lang="en-US"/>
          </a:p>
        </p:txBody>
      </p:sp>
    </p:spTree>
    <p:extLst>
      <p:ext uri="{BB962C8B-B14F-4D97-AF65-F5344CB8AC3E}">
        <p14:creationId xmlns:p14="http://schemas.microsoft.com/office/powerpoint/2010/main" val="1188850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Black Skimmer, Rynchopidae, Charadriiformes.  Only bird with longer lower mandible than upper.</a:t>
            </a:r>
          </a:p>
          <a:p>
            <a:endParaRPr lang="en-US" dirty="0"/>
          </a:p>
        </p:txBody>
      </p:sp>
      <p:sp>
        <p:nvSpPr>
          <p:cNvPr id="4" name="Slide Number Placeholder 3"/>
          <p:cNvSpPr>
            <a:spLocks noGrp="1"/>
          </p:cNvSpPr>
          <p:nvPr>
            <p:ph type="sldNum" sz="quarter" idx="10"/>
          </p:nvPr>
        </p:nvSpPr>
        <p:spPr/>
        <p:txBody>
          <a:bodyPr/>
          <a:lstStyle/>
          <a:p>
            <a:fld id="{8FB9A3C5-7143-1848-BED9-C81E110AB0F8}" type="slidenum">
              <a:rPr lang="en-US" smtClean="0"/>
              <a:t>53</a:t>
            </a:fld>
            <a:endParaRPr lang="en-US"/>
          </a:p>
        </p:txBody>
      </p:sp>
    </p:spTree>
    <p:extLst>
      <p:ext uri="{BB962C8B-B14F-4D97-AF65-F5344CB8AC3E}">
        <p14:creationId xmlns:p14="http://schemas.microsoft.com/office/powerpoint/2010/main" val="3245262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364F4B9-4D1E-584C-864E-92FA6BD0CFC8}" type="datetimeFigureOut">
              <a:rPr lang="en-US" smtClean="0"/>
              <a:t>10/10/19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573A77-E4C3-1E45-8ABA-A4F683114B12}" type="slidenum">
              <a:rPr lang="en-US" smtClean="0"/>
              <a:t>‹#›</a:t>
            </a:fld>
            <a:endParaRPr lang="en-US"/>
          </a:p>
        </p:txBody>
      </p:sp>
    </p:spTree>
    <p:extLst>
      <p:ext uri="{BB962C8B-B14F-4D97-AF65-F5344CB8AC3E}">
        <p14:creationId xmlns:p14="http://schemas.microsoft.com/office/powerpoint/2010/main" val="2708182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64F4B9-4D1E-584C-864E-92FA6BD0CFC8}" type="datetimeFigureOut">
              <a:rPr lang="en-US" smtClean="0"/>
              <a:t>10/10/19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573A77-E4C3-1E45-8ABA-A4F683114B12}" type="slidenum">
              <a:rPr lang="en-US" smtClean="0"/>
              <a:t>‹#›</a:t>
            </a:fld>
            <a:endParaRPr lang="en-US"/>
          </a:p>
        </p:txBody>
      </p:sp>
    </p:spTree>
    <p:extLst>
      <p:ext uri="{BB962C8B-B14F-4D97-AF65-F5344CB8AC3E}">
        <p14:creationId xmlns:p14="http://schemas.microsoft.com/office/powerpoint/2010/main" val="1372524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64F4B9-4D1E-584C-864E-92FA6BD0CFC8}" type="datetimeFigureOut">
              <a:rPr lang="en-US" smtClean="0"/>
              <a:t>10/10/19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573A77-E4C3-1E45-8ABA-A4F683114B12}" type="slidenum">
              <a:rPr lang="en-US" smtClean="0"/>
              <a:t>‹#›</a:t>
            </a:fld>
            <a:endParaRPr lang="en-US"/>
          </a:p>
        </p:txBody>
      </p:sp>
    </p:spTree>
    <p:extLst>
      <p:ext uri="{BB962C8B-B14F-4D97-AF65-F5344CB8AC3E}">
        <p14:creationId xmlns:p14="http://schemas.microsoft.com/office/powerpoint/2010/main" val="2483991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64F4B9-4D1E-584C-864E-92FA6BD0CFC8}" type="datetimeFigureOut">
              <a:rPr lang="en-US" smtClean="0"/>
              <a:t>10/10/19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573A77-E4C3-1E45-8ABA-A4F683114B12}" type="slidenum">
              <a:rPr lang="en-US" smtClean="0"/>
              <a:t>‹#›</a:t>
            </a:fld>
            <a:endParaRPr lang="en-US"/>
          </a:p>
        </p:txBody>
      </p:sp>
    </p:spTree>
    <p:extLst>
      <p:ext uri="{BB962C8B-B14F-4D97-AF65-F5344CB8AC3E}">
        <p14:creationId xmlns:p14="http://schemas.microsoft.com/office/powerpoint/2010/main" val="1130047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64F4B9-4D1E-584C-864E-92FA6BD0CFC8}" type="datetimeFigureOut">
              <a:rPr lang="en-US" smtClean="0"/>
              <a:t>10/10/19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573A77-E4C3-1E45-8ABA-A4F683114B12}" type="slidenum">
              <a:rPr lang="en-US" smtClean="0"/>
              <a:t>‹#›</a:t>
            </a:fld>
            <a:endParaRPr lang="en-US"/>
          </a:p>
        </p:txBody>
      </p:sp>
    </p:spTree>
    <p:extLst>
      <p:ext uri="{BB962C8B-B14F-4D97-AF65-F5344CB8AC3E}">
        <p14:creationId xmlns:p14="http://schemas.microsoft.com/office/powerpoint/2010/main" val="2789580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64F4B9-4D1E-584C-864E-92FA6BD0CFC8}" type="datetimeFigureOut">
              <a:rPr lang="en-US" smtClean="0"/>
              <a:t>10/10/19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573A77-E4C3-1E45-8ABA-A4F683114B12}" type="slidenum">
              <a:rPr lang="en-US" smtClean="0"/>
              <a:t>‹#›</a:t>
            </a:fld>
            <a:endParaRPr lang="en-US"/>
          </a:p>
        </p:txBody>
      </p:sp>
    </p:spTree>
    <p:extLst>
      <p:ext uri="{BB962C8B-B14F-4D97-AF65-F5344CB8AC3E}">
        <p14:creationId xmlns:p14="http://schemas.microsoft.com/office/powerpoint/2010/main" val="278824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64F4B9-4D1E-584C-864E-92FA6BD0CFC8}" type="datetimeFigureOut">
              <a:rPr lang="en-US" smtClean="0"/>
              <a:t>10/10/19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573A77-E4C3-1E45-8ABA-A4F683114B12}" type="slidenum">
              <a:rPr lang="en-US" smtClean="0"/>
              <a:t>‹#›</a:t>
            </a:fld>
            <a:endParaRPr lang="en-US"/>
          </a:p>
        </p:txBody>
      </p:sp>
    </p:spTree>
    <p:extLst>
      <p:ext uri="{BB962C8B-B14F-4D97-AF65-F5344CB8AC3E}">
        <p14:creationId xmlns:p14="http://schemas.microsoft.com/office/powerpoint/2010/main" val="1632918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64F4B9-4D1E-584C-864E-92FA6BD0CFC8}" type="datetimeFigureOut">
              <a:rPr lang="en-US" smtClean="0"/>
              <a:t>10/10/19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573A77-E4C3-1E45-8ABA-A4F683114B12}" type="slidenum">
              <a:rPr lang="en-US" smtClean="0"/>
              <a:t>‹#›</a:t>
            </a:fld>
            <a:endParaRPr lang="en-US"/>
          </a:p>
        </p:txBody>
      </p:sp>
    </p:spTree>
    <p:extLst>
      <p:ext uri="{BB962C8B-B14F-4D97-AF65-F5344CB8AC3E}">
        <p14:creationId xmlns:p14="http://schemas.microsoft.com/office/powerpoint/2010/main" val="2653276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64F4B9-4D1E-584C-864E-92FA6BD0CFC8}" type="datetimeFigureOut">
              <a:rPr lang="en-US" smtClean="0"/>
              <a:t>10/10/19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573A77-E4C3-1E45-8ABA-A4F683114B12}" type="slidenum">
              <a:rPr lang="en-US" smtClean="0"/>
              <a:t>‹#›</a:t>
            </a:fld>
            <a:endParaRPr lang="en-US"/>
          </a:p>
        </p:txBody>
      </p:sp>
    </p:spTree>
    <p:extLst>
      <p:ext uri="{BB962C8B-B14F-4D97-AF65-F5344CB8AC3E}">
        <p14:creationId xmlns:p14="http://schemas.microsoft.com/office/powerpoint/2010/main" val="116685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64F4B9-4D1E-584C-864E-92FA6BD0CFC8}" type="datetimeFigureOut">
              <a:rPr lang="en-US" smtClean="0"/>
              <a:t>10/10/19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573A77-E4C3-1E45-8ABA-A4F683114B12}" type="slidenum">
              <a:rPr lang="en-US" smtClean="0"/>
              <a:t>‹#›</a:t>
            </a:fld>
            <a:endParaRPr lang="en-US"/>
          </a:p>
        </p:txBody>
      </p:sp>
    </p:spTree>
    <p:extLst>
      <p:ext uri="{BB962C8B-B14F-4D97-AF65-F5344CB8AC3E}">
        <p14:creationId xmlns:p14="http://schemas.microsoft.com/office/powerpoint/2010/main" val="3645842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64F4B9-4D1E-584C-864E-92FA6BD0CFC8}" type="datetimeFigureOut">
              <a:rPr lang="en-US" smtClean="0"/>
              <a:t>10/10/19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573A77-E4C3-1E45-8ABA-A4F683114B12}" type="slidenum">
              <a:rPr lang="en-US" smtClean="0"/>
              <a:t>‹#›</a:t>
            </a:fld>
            <a:endParaRPr lang="en-US"/>
          </a:p>
        </p:txBody>
      </p:sp>
    </p:spTree>
    <p:extLst>
      <p:ext uri="{BB962C8B-B14F-4D97-AF65-F5344CB8AC3E}">
        <p14:creationId xmlns:p14="http://schemas.microsoft.com/office/powerpoint/2010/main" val="685220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64F4B9-4D1E-584C-864E-92FA6BD0CFC8}" type="datetimeFigureOut">
              <a:rPr lang="en-US" smtClean="0"/>
              <a:t>10/10/19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573A77-E4C3-1E45-8ABA-A4F683114B12}" type="slidenum">
              <a:rPr lang="en-US" smtClean="0"/>
              <a:t>‹#›</a:t>
            </a:fld>
            <a:endParaRPr lang="en-US"/>
          </a:p>
        </p:txBody>
      </p:sp>
    </p:spTree>
    <p:extLst>
      <p:ext uri="{BB962C8B-B14F-4D97-AF65-F5344CB8AC3E}">
        <p14:creationId xmlns:p14="http://schemas.microsoft.com/office/powerpoint/2010/main" val="2258688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6155" y="943816"/>
            <a:ext cx="5973190" cy="1323439"/>
          </a:xfrm>
          <a:prstGeom prst="rect">
            <a:avLst/>
          </a:prstGeom>
          <a:noFill/>
        </p:spPr>
        <p:txBody>
          <a:bodyPr wrap="square" rtlCol="0">
            <a:spAutoFit/>
          </a:bodyPr>
          <a:lstStyle/>
          <a:p>
            <a:pPr algn="ctr"/>
            <a:r>
              <a:rPr lang="en-US" sz="4000" dirty="0">
                <a:solidFill>
                  <a:srgbClr val="FFFF00"/>
                </a:solidFill>
              </a:rPr>
              <a:t>Science Olympiad Photo Quiz 1</a:t>
            </a:r>
          </a:p>
        </p:txBody>
      </p:sp>
      <p:sp>
        <p:nvSpPr>
          <p:cNvPr id="5" name="TextBox 4"/>
          <p:cNvSpPr txBox="1"/>
          <p:nvPr/>
        </p:nvSpPr>
        <p:spPr>
          <a:xfrm>
            <a:off x="1646155" y="3104621"/>
            <a:ext cx="6082935" cy="3416320"/>
          </a:xfrm>
          <a:prstGeom prst="rect">
            <a:avLst/>
          </a:prstGeom>
          <a:noFill/>
        </p:spPr>
        <p:txBody>
          <a:bodyPr wrap="square" rtlCol="0">
            <a:spAutoFit/>
          </a:bodyPr>
          <a:lstStyle/>
          <a:p>
            <a:r>
              <a:rPr lang="en-US" sz="3600" dirty="0">
                <a:solidFill>
                  <a:srgbClr val="CCFFCC"/>
                </a:solidFill>
              </a:rPr>
              <a:t>First, you’ll see a photo showing just enough to allow you to clinch the ID.  Then, you’ll see the full photo with the name and perhaps some ID tips on specimens (not field ID)</a:t>
            </a:r>
          </a:p>
        </p:txBody>
      </p:sp>
    </p:spTree>
    <p:extLst>
      <p:ext uri="{BB962C8B-B14F-4D97-AF65-F5344CB8AC3E}">
        <p14:creationId xmlns:p14="http://schemas.microsoft.com/office/powerpoint/2010/main" val="2137171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000" y="0"/>
            <a:ext cx="8369739" cy="6858000"/>
          </a:xfrm>
          <a:prstGeom prst="rect">
            <a:avLst/>
          </a:prstGeom>
        </p:spPr>
      </p:pic>
      <p:sp>
        <p:nvSpPr>
          <p:cNvPr id="7" name="TextBox 6"/>
          <p:cNvSpPr txBox="1"/>
          <p:nvPr/>
        </p:nvSpPr>
        <p:spPr>
          <a:xfrm>
            <a:off x="867104" y="0"/>
            <a:ext cx="5297214" cy="5817476"/>
          </a:xfrm>
          <a:prstGeom prst="rect">
            <a:avLst/>
          </a:prstGeom>
          <a:solidFill>
            <a:schemeClr val="tx1"/>
          </a:solidFill>
        </p:spPr>
        <p:txBody>
          <a:bodyPr wrap="square" rtlCol="0">
            <a:spAutoFit/>
          </a:bodyPr>
          <a:lstStyle/>
          <a:p>
            <a:endParaRPr lang="en-US"/>
          </a:p>
        </p:txBody>
      </p:sp>
    </p:spTree>
    <p:extLst>
      <p:ext uri="{BB962C8B-B14F-4D97-AF65-F5344CB8AC3E}">
        <p14:creationId xmlns:p14="http://schemas.microsoft.com/office/powerpoint/2010/main" val="34756632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opers hawk.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4538133" cy="5930047"/>
          </a:xfrm>
          <a:prstGeom prst="rect">
            <a:avLst/>
          </a:prstGeom>
        </p:spPr>
      </p:pic>
      <p:sp>
        <p:nvSpPr>
          <p:cNvPr id="3" name="TextBox 2"/>
          <p:cNvSpPr txBox="1"/>
          <p:nvPr/>
        </p:nvSpPr>
        <p:spPr>
          <a:xfrm>
            <a:off x="643275" y="5916989"/>
            <a:ext cx="7789713" cy="584776"/>
          </a:xfrm>
          <a:prstGeom prst="rect">
            <a:avLst/>
          </a:prstGeom>
          <a:noFill/>
        </p:spPr>
        <p:txBody>
          <a:bodyPr wrap="none" rtlCol="0">
            <a:spAutoFit/>
          </a:bodyPr>
          <a:lstStyle/>
          <a:p>
            <a:r>
              <a:rPr lang="en-US" sz="3200" b="1" dirty="0">
                <a:solidFill>
                  <a:srgbClr val="CCFFCC"/>
                </a:solidFill>
              </a:rPr>
              <a:t>Cooper’s Hawk; Accipitridae; Accipitriformes</a:t>
            </a:r>
          </a:p>
        </p:txBody>
      </p:sp>
      <p:sp>
        <p:nvSpPr>
          <p:cNvPr id="4" name="TextBox 3"/>
          <p:cNvSpPr txBox="1"/>
          <p:nvPr/>
        </p:nvSpPr>
        <p:spPr>
          <a:xfrm>
            <a:off x="4775200" y="745066"/>
            <a:ext cx="3657788" cy="3785652"/>
          </a:xfrm>
          <a:prstGeom prst="rect">
            <a:avLst/>
          </a:prstGeom>
          <a:noFill/>
        </p:spPr>
        <p:txBody>
          <a:bodyPr wrap="square" rtlCol="0">
            <a:spAutoFit/>
          </a:bodyPr>
          <a:lstStyle/>
          <a:p>
            <a:r>
              <a:rPr lang="en-US" sz="2400" b="1" dirty="0">
                <a:solidFill>
                  <a:srgbClr val="CCFFCC"/>
                </a:solidFill>
              </a:rPr>
              <a:t>Tail has alternating dark grayish and paler grayish bands; outer rectrix shorter than inner rectrices, giving slightly rounded look to tail tip</a:t>
            </a:r>
          </a:p>
          <a:p>
            <a:r>
              <a:rPr lang="en-US" sz="2400" b="1" dirty="0">
                <a:solidFill>
                  <a:srgbClr val="CCFFCC"/>
                </a:solidFill>
              </a:rPr>
              <a:t>Also note plain face; irregular reddish brown banding on underparts; long tail with</a:t>
            </a:r>
          </a:p>
        </p:txBody>
      </p:sp>
    </p:spTree>
    <p:extLst>
      <p:ext uri="{BB962C8B-B14F-4D97-AF65-F5344CB8AC3E}">
        <p14:creationId xmlns:p14="http://schemas.microsoft.com/office/powerpoint/2010/main" val="22691321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nowy-Egre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8" y="-1"/>
            <a:ext cx="9140952" cy="5490061"/>
          </a:xfrm>
          <a:prstGeom prst="rect">
            <a:avLst/>
          </a:prstGeom>
        </p:spPr>
      </p:pic>
      <p:sp>
        <p:nvSpPr>
          <p:cNvPr id="3" name="Rectangle 2"/>
          <p:cNvSpPr/>
          <p:nvPr/>
        </p:nvSpPr>
        <p:spPr>
          <a:xfrm>
            <a:off x="3049" y="0"/>
            <a:ext cx="4886452" cy="5490059"/>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4889501" y="2016125"/>
            <a:ext cx="4254499" cy="3473934"/>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01989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nowy-Egre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8" y="-1"/>
            <a:ext cx="9140952" cy="5490061"/>
          </a:xfrm>
          <a:prstGeom prst="rect">
            <a:avLst/>
          </a:prstGeom>
        </p:spPr>
      </p:pic>
      <p:sp>
        <p:nvSpPr>
          <p:cNvPr id="3" name="TextBox 2"/>
          <p:cNvSpPr txBox="1"/>
          <p:nvPr/>
        </p:nvSpPr>
        <p:spPr>
          <a:xfrm>
            <a:off x="1412875" y="5842000"/>
            <a:ext cx="5923166" cy="523220"/>
          </a:xfrm>
          <a:prstGeom prst="rect">
            <a:avLst/>
          </a:prstGeom>
          <a:noFill/>
        </p:spPr>
        <p:txBody>
          <a:bodyPr wrap="none" rtlCol="0">
            <a:spAutoFit/>
          </a:bodyPr>
          <a:lstStyle/>
          <a:p>
            <a:r>
              <a:rPr lang="en-US" sz="2800" dirty="0">
                <a:solidFill>
                  <a:srgbClr val="FFFF00"/>
                </a:solidFill>
              </a:rPr>
              <a:t>Snowy Egret; Ardeidae; Pelecaniformes</a:t>
            </a:r>
          </a:p>
        </p:txBody>
      </p:sp>
      <p:sp>
        <p:nvSpPr>
          <p:cNvPr id="4" name="TextBox 3"/>
          <p:cNvSpPr txBox="1"/>
          <p:nvPr/>
        </p:nvSpPr>
        <p:spPr>
          <a:xfrm>
            <a:off x="4921250" y="3167369"/>
            <a:ext cx="4000500" cy="461665"/>
          </a:xfrm>
          <a:prstGeom prst="rect">
            <a:avLst/>
          </a:prstGeom>
          <a:noFill/>
        </p:spPr>
        <p:txBody>
          <a:bodyPr wrap="square" rtlCol="0">
            <a:spAutoFit/>
          </a:bodyPr>
          <a:lstStyle/>
          <a:p>
            <a:r>
              <a:rPr lang="en-US" sz="2400" b="1" dirty="0">
                <a:solidFill>
                  <a:schemeClr val="bg1"/>
                </a:solidFill>
              </a:rPr>
              <a:t>All white heron with </a:t>
            </a:r>
            <a:r>
              <a:rPr lang="en-US" sz="2400" b="1" dirty="0"/>
              <a:t>black</a:t>
            </a:r>
            <a:r>
              <a:rPr lang="en-US" sz="2400" b="1" dirty="0">
                <a:solidFill>
                  <a:schemeClr val="bg1"/>
                </a:solidFill>
              </a:rPr>
              <a:t> bill</a:t>
            </a:r>
          </a:p>
        </p:txBody>
      </p:sp>
      <p:sp>
        <p:nvSpPr>
          <p:cNvPr id="5" name="TextBox 4"/>
          <p:cNvSpPr txBox="1"/>
          <p:nvPr/>
        </p:nvSpPr>
        <p:spPr>
          <a:xfrm>
            <a:off x="4921250" y="4034144"/>
            <a:ext cx="4000500" cy="646331"/>
          </a:xfrm>
          <a:prstGeom prst="rect">
            <a:avLst/>
          </a:prstGeom>
          <a:noFill/>
        </p:spPr>
        <p:txBody>
          <a:bodyPr wrap="square" rtlCol="0">
            <a:spAutoFit/>
          </a:bodyPr>
          <a:lstStyle/>
          <a:p>
            <a:r>
              <a:rPr lang="en-US" b="1" dirty="0">
                <a:solidFill>
                  <a:schemeClr val="bg1"/>
                </a:solidFill>
              </a:rPr>
              <a:t>Unfortunately the </a:t>
            </a:r>
            <a:r>
              <a:rPr lang="en-US" b="1" dirty="0">
                <a:solidFill>
                  <a:srgbClr val="FFFF00"/>
                </a:solidFill>
              </a:rPr>
              <a:t>yellow</a:t>
            </a:r>
            <a:r>
              <a:rPr lang="en-US" b="1" dirty="0">
                <a:solidFill>
                  <a:schemeClr val="bg1"/>
                </a:solidFill>
              </a:rPr>
              <a:t> feet don’t retain that color much in the specimens</a:t>
            </a:r>
          </a:p>
        </p:txBody>
      </p:sp>
    </p:spTree>
    <p:extLst>
      <p:ext uri="{BB962C8B-B14F-4D97-AF65-F5344CB8AC3E}">
        <p14:creationId xmlns:p14="http://schemas.microsoft.com/office/powerpoint/2010/main" val="338341428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eatBlueHero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5124450" cy="6823004"/>
          </a:xfrm>
          <a:prstGeom prst="rect">
            <a:avLst/>
          </a:prstGeom>
        </p:spPr>
      </p:pic>
      <p:sp>
        <p:nvSpPr>
          <p:cNvPr id="3" name="Rectangle 2"/>
          <p:cNvSpPr/>
          <p:nvPr/>
        </p:nvSpPr>
        <p:spPr>
          <a:xfrm>
            <a:off x="3048" y="0"/>
            <a:ext cx="2378201" cy="6823004"/>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381249" y="3632129"/>
            <a:ext cx="2905126" cy="3190875"/>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309409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eatBlueHero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5124450" cy="6823004"/>
          </a:xfrm>
          <a:prstGeom prst="rect">
            <a:avLst/>
          </a:prstGeom>
        </p:spPr>
      </p:pic>
      <p:sp>
        <p:nvSpPr>
          <p:cNvPr id="3" name="TextBox 2"/>
          <p:cNvSpPr txBox="1"/>
          <p:nvPr/>
        </p:nvSpPr>
        <p:spPr>
          <a:xfrm>
            <a:off x="5429250" y="1222375"/>
            <a:ext cx="3492500" cy="1384995"/>
          </a:xfrm>
          <a:prstGeom prst="rect">
            <a:avLst/>
          </a:prstGeom>
          <a:noFill/>
        </p:spPr>
        <p:txBody>
          <a:bodyPr wrap="square" rtlCol="0">
            <a:spAutoFit/>
          </a:bodyPr>
          <a:lstStyle/>
          <a:p>
            <a:r>
              <a:rPr lang="en-US" sz="2800" dirty="0">
                <a:solidFill>
                  <a:srgbClr val="FFFF00"/>
                </a:solidFill>
              </a:rPr>
              <a:t>Great Blue Heron; Ardeidae; Pelecaniformes</a:t>
            </a:r>
          </a:p>
        </p:txBody>
      </p:sp>
      <p:sp>
        <p:nvSpPr>
          <p:cNvPr id="4" name="TextBox 3"/>
          <p:cNvSpPr txBox="1"/>
          <p:nvPr/>
        </p:nvSpPr>
        <p:spPr>
          <a:xfrm>
            <a:off x="127000" y="438159"/>
            <a:ext cx="4826000" cy="461665"/>
          </a:xfrm>
          <a:prstGeom prst="rect">
            <a:avLst/>
          </a:prstGeom>
          <a:noFill/>
        </p:spPr>
        <p:txBody>
          <a:bodyPr wrap="square" rtlCol="0">
            <a:spAutoFit/>
          </a:bodyPr>
          <a:lstStyle/>
          <a:p>
            <a:r>
              <a:rPr lang="en-US" sz="2400" b="1" dirty="0">
                <a:solidFill>
                  <a:schemeClr val="tx1">
                    <a:lumMod val="50000"/>
                    <a:lumOff val="50000"/>
                  </a:schemeClr>
                </a:solidFill>
              </a:rPr>
              <a:t>Large gray heron with </a:t>
            </a:r>
            <a:r>
              <a:rPr lang="en-US" sz="2400" b="1" dirty="0"/>
              <a:t>black</a:t>
            </a:r>
            <a:r>
              <a:rPr lang="en-US" sz="2400" b="1" dirty="0">
                <a:solidFill>
                  <a:schemeClr val="tx1">
                    <a:lumMod val="50000"/>
                    <a:lumOff val="50000"/>
                  </a:schemeClr>
                </a:solidFill>
              </a:rPr>
              <a:t> crown</a:t>
            </a:r>
          </a:p>
        </p:txBody>
      </p:sp>
    </p:spTree>
    <p:extLst>
      <p:ext uri="{BB962C8B-B14F-4D97-AF65-F5344CB8AC3E}">
        <p14:creationId xmlns:p14="http://schemas.microsoft.com/office/powerpoint/2010/main" val="29180549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gnificent_frigatebird_0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8000" y="0"/>
            <a:ext cx="7917823" cy="5908675"/>
          </a:xfrm>
          <a:prstGeom prst="rect">
            <a:avLst/>
          </a:prstGeom>
        </p:spPr>
      </p:pic>
      <p:sp>
        <p:nvSpPr>
          <p:cNvPr id="3" name="Rectangle 2"/>
          <p:cNvSpPr/>
          <p:nvPr/>
        </p:nvSpPr>
        <p:spPr>
          <a:xfrm>
            <a:off x="3048" y="0"/>
            <a:ext cx="3425952" cy="6823004"/>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257423" y="3178175"/>
            <a:ext cx="5168400" cy="27305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257423" y="-1"/>
            <a:ext cx="5168400" cy="1857375"/>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8663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gnificent_frigatebird_0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8000" y="0"/>
            <a:ext cx="7917823" cy="5908675"/>
          </a:xfrm>
          <a:prstGeom prst="rect">
            <a:avLst/>
          </a:prstGeom>
        </p:spPr>
      </p:pic>
      <p:sp>
        <p:nvSpPr>
          <p:cNvPr id="3" name="TextBox 2"/>
          <p:cNvSpPr txBox="1"/>
          <p:nvPr/>
        </p:nvSpPr>
        <p:spPr>
          <a:xfrm>
            <a:off x="984250" y="6103610"/>
            <a:ext cx="7039482" cy="523220"/>
          </a:xfrm>
          <a:prstGeom prst="rect">
            <a:avLst/>
          </a:prstGeom>
          <a:noFill/>
        </p:spPr>
        <p:txBody>
          <a:bodyPr wrap="none" rtlCol="0">
            <a:spAutoFit/>
          </a:bodyPr>
          <a:lstStyle/>
          <a:p>
            <a:r>
              <a:rPr lang="en-US" sz="2800" dirty="0">
                <a:solidFill>
                  <a:srgbClr val="FFFF00"/>
                </a:solidFill>
              </a:rPr>
              <a:t>Magnificent Frigatebird; Fregatidae; Suliformes</a:t>
            </a:r>
          </a:p>
        </p:txBody>
      </p:sp>
      <p:sp>
        <p:nvSpPr>
          <p:cNvPr id="4" name="TextBox 3"/>
          <p:cNvSpPr txBox="1"/>
          <p:nvPr/>
        </p:nvSpPr>
        <p:spPr>
          <a:xfrm>
            <a:off x="682625" y="1084489"/>
            <a:ext cx="4826000" cy="830997"/>
          </a:xfrm>
          <a:prstGeom prst="rect">
            <a:avLst/>
          </a:prstGeom>
          <a:noFill/>
        </p:spPr>
        <p:txBody>
          <a:bodyPr wrap="square" rtlCol="0">
            <a:spAutoFit/>
          </a:bodyPr>
          <a:lstStyle/>
          <a:p>
            <a:r>
              <a:rPr lang="en-US" sz="2400" b="1" dirty="0">
                <a:solidFill>
                  <a:srgbClr val="000000"/>
                </a:solidFill>
              </a:rPr>
              <a:t>Large, black, long FORKED tail, hooked bill</a:t>
            </a:r>
          </a:p>
        </p:txBody>
      </p:sp>
    </p:spTree>
    <p:extLst>
      <p:ext uri="{BB962C8B-B14F-4D97-AF65-F5344CB8AC3E}">
        <p14:creationId xmlns:p14="http://schemas.microsoft.com/office/powerpoint/2010/main" val="18557638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CCO.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82750" y="0"/>
            <a:ext cx="5746750" cy="5746750"/>
          </a:xfrm>
          <a:prstGeom prst="rect">
            <a:avLst/>
          </a:prstGeom>
        </p:spPr>
      </p:pic>
      <p:sp>
        <p:nvSpPr>
          <p:cNvPr id="3" name="Rectangle 2"/>
          <p:cNvSpPr/>
          <p:nvPr/>
        </p:nvSpPr>
        <p:spPr>
          <a:xfrm>
            <a:off x="1682750" y="0"/>
            <a:ext cx="3365500" cy="4238625"/>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4454525" y="1041400"/>
            <a:ext cx="2974975" cy="470535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31019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CCO.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82750" y="0"/>
            <a:ext cx="5746750" cy="5746750"/>
          </a:xfrm>
          <a:prstGeom prst="rect">
            <a:avLst/>
          </a:prstGeom>
        </p:spPr>
      </p:pic>
      <p:sp>
        <p:nvSpPr>
          <p:cNvPr id="3" name="TextBox 2"/>
          <p:cNvSpPr txBox="1"/>
          <p:nvPr/>
        </p:nvSpPr>
        <p:spPr>
          <a:xfrm>
            <a:off x="269875" y="6103610"/>
            <a:ext cx="8678277" cy="523220"/>
          </a:xfrm>
          <a:prstGeom prst="rect">
            <a:avLst/>
          </a:prstGeom>
          <a:noFill/>
        </p:spPr>
        <p:txBody>
          <a:bodyPr wrap="none" rtlCol="0">
            <a:spAutoFit/>
          </a:bodyPr>
          <a:lstStyle/>
          <a:p>
            <a:r>
              <a:rPr lang="en-US" sz="2800" dirty="0">
                <a:solidFill>
                  <a:srgbClr val="FFFF00"/>
                </a:solidFill>
              </a:rPr>
              <a:t>Double-crested Cormorant; Phalacrocoracidae; Suliformes</a:t>
            </a:r>
          </a:p>
        </p:txBody>
      </p:sp>
      <p:sp>
        <p:nvSpPr>
          <p:cNvPr id="4" name="TextBox 3"/>
          <p:cNvSpPr txBox="1"/>
          <p:nvPr/>
        </p:nvSpPr>
        <p:spPr>
          <a:xfrm>
            <a:off x="2143125" y="3808817"/>
            <a:ext cx="4826000" cy="1569660"/>
          </a:xfrm>
          <a:prstGeom prst="rect">
            <a:avLst/>
          </a:prstGeom>
          <a:noFill/>
        </p:spPr>
        <p:txBody>
          <a:bodyPr wrap="square" rtlCol="0">
            <a:spAutoFit/>
          </a:bodyPr>
          <a:lstStyle/>
          <a:p>
            <a:r>
              <a:rPr lang="en-US" sz="2400" b="1" dirty="0">
                <a:solidFill>
                  <a:schemeClr val="bg1"/>
                </a:solidFill>
              </a:rPr>
              <a:t>Large, black, relatively short tail, hooked bill; posterior border of facial skin relatively rounded; lores not feathered</a:t>
            </a:r>
          </a:p>
        </p:txBody>
      </p:sp>
    </p:spTree>
    <p:extLst>
      <p:ext uri="{BB962C8B-B14F-4D97-AF65-F5344CB8AC3E}">
        <p14:creationId xmlns:p14="http://schemas.microsoft.com/office/powerpoint/2010/main" val="209253956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hing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7278" y="-1"/>
            <a:ext cx="7534722" cy="5686361"/>
          </a:xfrm>
          <a:prstGeom prst="rect">
            <a:avLst/>
          </a:prstGeom>
        </p:spPr>
      </p:pic>
      <p:sp>
        <p:nvSpPr>
          <p:cNvPr id="3" name="Rectangle 2"/>
          <p:cNvSpPr/>
          <p:nvPr/>
        </p:nvSpPr>
        <p:spPr>
          <a:xfrm>
            <a:off x="3714750" y="-1"/>
            <a:ext cx="2428874" cy="5668818"/>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8402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oppingCran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6966857" cy="5245634"/>
          </a:xfrm>
          <a:prstGeom prst="rect">
            <a:avLst/>
          </a:prstGeom>
        </p:spPr>
      </p:pic>
      <p:sp>
        <p:nvSpPr>
          <p:cNvPr id="3" name="Rectangle 2"/>
          <p:cNvSpPr/>
          <p:nvPr/>
        </p:nvSpPr>
        <p:spPr>
          <a:xfrm>
            <a:off x="0" y="1179287"/>
            <a:ext cx="6966856" cy="344714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36840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hing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7277" y="-1"/>
            <a:ext cx="7534722" cy="5686361"/>
          </a:xfrm>
          <a:prstGeom prst="rect">
            <a:avLst/>
          </a:prstGeom>
        </p:spPr>
      </p:pic>
      <p:sp>
        <p:nvSpPr>
          <p:cNvPr id="3" name="TextBox 2"/>
          <p:cNvSpPr txBox="1"/>
          <p:nvPr/>
        </p:nvSpPr>
        <p:spPr>
          <a:xfrm>
            <a:off x="3968750" y="69272"/>
            <a:ext cx="4413249" cy="2308324"/>
          </a:xfrm>
          <a:prstGeom prst="rect">
            <a:avLst/>
          </a:prstGeom>
          <a:noFill/>
        </p:spPr>
        <p:txBody>
          <a:bodyPr wrap="square" rtlCol="0">
            <a:spAutoFit/>
          </a:bodyPr>
          <a:lstStyle/>
          <a:p>
            <a:r>
              <a:rPr lang="en-US" sz="2400" b="1" dirty="0">
                <a:ln w="10541" cmpd="sng">
                  <a:solidFill>
                    <a:schemeClr val="accent1">
                      <a:shade val="88000"/>
                      <a:satMod val="110000"/>
                    </a:schemeClr>
                  </a:solidFill>
                  <a:prstDash val="solid"/>
                </a:ln>
              </a:rPr>
              <a:t>Large, black, relatively long tail, straight bill (no hook like cormorants); silvery feathers in </a:t>
            </a:r>
            <a:r>
              <a:rPr lang="en-US" sz="2400" b="1" dirty="0" err="1">
                <a:ln w="10541" cmpd="sng">
                  <a:solidFill>
                    <a:schemeClr val="accent1">
                      <a:shade val="88000"/>
                      <a:satMod val="110000"/>
                    </a:schemeClr>
                  </a:solidFill>
                  <a:prstDash val="solid"/>
                </a:ln>
              </a:rPr>
              <a:t>upperwing</a:t>
            </a:r>
            <a:r>
              <a:rPr lang="en-US" sz="2400" b="1" dirty="0">
                <a:ln w="10541" cmpd="sng">
                  <a:solidFill>
                    <a:schemeClr val="accent1">
                      <a:shade val="88000"/>
                      <a:satMod val="110000"/>
                    </a:schemeClr>
                  </a:solidFill>
                  <a:prstDash val="solid"/>
                </a:ln>
              </a:rPr>
              <a:t> coverts; notice corrugated central rectrices, tipped light brownish</a:t>
            </a:r>
          </a:p>
        </p:txBody>
      </p:sp>
      <p:sp>
        <p:nvSpPr>
          <p:cNvPr id="4" name="TextBox 3"/>
          <p:cNvSpPr txBox="1"/>
          <p:nvPr/>
        </p:nvSpPr>
        <p:spPr>
          <a:xfrm>
            <a:off x="2393492" y="5976610"/>
            <a:ext cx="4931684" cy="523220"/>
          </a:xfrm>
          <a:prstGeom prst="rect">
            <a:avLst/>
          </a:prstGeom>
          <a:noFill/>
        </p:spPr>
        <p:txBody>
          <a:bodyPr wrap="none" rtlCol="0">
            <a:spAutoFit/>
          </a:bodyPr>
          <a:lstStyle/>
          <a:p>
            <a:r>
              <a:rPr lang="en-US" sz="2800" dirty="0">
                <a:solidFill>
                  <a:srgbClr val="FFFF00"/>
                </a:solidFill>
              </a:rPr>
              <a:t>Anhinga; Anhingidae; Suliformes</a:t>
            </a:r>
          </a:p>
        </p:txBody>
      </p:sp>
    </p:spTree>
    <p:extLst>
      <p:ext uri="{BB962C8B-B14F-4D97-AF65-F5344CB8AC3E}">
        <p14:creationId xmlns:p14="http://schemas.microsoft.com/office/powerpoint/2010/main" val="156201799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seatespoonbil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6250" y="0"/>
            <a:ext cx="7747000" cy="5810250"/>
          </a:xfrm>
          <a:prstGeom prst="rect">
            <a:avLst/>
          </a:prstGeom>
        </p:spPr>
      </p:pic>
      <p:sp>
        <p:nvSpPr>
          <p:cNvPr id="3" name="Rectangle 2"/>
          <p:cNvSpPr/>
          <p:nvPr/>
        </p:nvSpPr>
        <p:spPr>
          <a:xfrm>
            <a:off x="476250" y="47624"/>
            <a:ext cx="4572000" cy="5762625"/>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5635625" y="95249"/>
            <a:ext cx="2746375" cy="57150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675062" y="3349625"/>
            <a:ext cx="2746375" cy="2905125"/>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710327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seatespoonbil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6250" y="0"/>
            <a:ext cx="7747000" cy="5810250"/>
          </a:xfrm>
          <a:prstGeom prst="rect">
            <a:avLst/>
          </a:prstGeom>
        </p:spPr>
      </p:pic>
      <p:sp>
        <p:nvSpPr>
          <p:cNvPr id="3" name="TextBox 2"/>
          <p:cNvSpPr txBox="1"/>
          <p:nvPr/>
        </p:nvSpPr>
        <p:spPr>
          <a:xfrm>
            <a:off x="476250" y="5857875"/>
            <a:ext cx="7971528" cy="523220"/>
          </a:xfrm>
          <a:prstGeom prst="rect">
            <a:avLst/>
          </a:prstGeom>
          <a:noFill/>
        </p:spPr>
        <p:txBody>
          <a:bodyPr wrap="none" rtlCol="0">
            <a:spAutoFit/>
          </a:bodyPr>
          <a:lstStyle/>
          <a:p>
            <a:r>
              <a:rPr lang="en-US" sz="2800" dirty="0">
                <a:solidFill>
                  <a:srgbClr val="FFFF00"/>
                </a:solidFill>
              </a:rPr>
              <a:t>Roseate Spoonbill; Threskiornithidae; Pelecaniformes</a:t>
            </a:r>
          </a:p>
        </p:txBody>
      </p:sp>
      <p:sp>
        <p:nvSpPr>
          <p:cNvPr id="4" name="TextBox 3"/>
          <p:cNvSpPr txBox="1"/>
          <p:nvPr/>
        </p:nvSpPr>
        <p:spPr>
          <a:xfrm>
            <a:off x="730250" y="4365625"/>
            <a:ext cx="3603625" cy="461665"/>
          </a:xfrm>
          <a:prstGeom prst="rect">
            <a:avLst/>
          </a:prstGeom>
          <a:noFill/>
        </p:spPr>
        <p:txBody>
          <a:bodyPr wrap="square" rtlCol="0">
            <a:spAutoFit/>
          </a:bodyPr>
          <a:lstStyle/>
          <a:p>
            <a:r>
              <a:rPr lang="en-US" sz="2400" b="1" dirty="0">
                <a:solidFill>
                  <a:srgbClr val="F950FF"/>
                </a:solidFill>
              </a:rPr>
              <a:t>What else could it be?</a:t>
            </a:r>
          </a:p>
        </p:txBody>
      </p:sp>
    </p:spTree>
    <p:extLst>
      <p:ext uri="{BB962C8B-B14F-4D97-AF65-F5344CB8AC3E}">
        <p14:creationId xmlns:p14="http://schemas.microsoft.com/office/powerpoint/2010/main" val="41267061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now-ross-gees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3572" y="0"/>
            <a:ext cx="8072444" cy="6059714"/>
          </a:xfrm>
          <a:prstGeom prst="rect">
            <a:avLst/>
          </a:prstGeom>
        </p:spPr>
      </p:pic>
      <p:sp>
        <p:nvSpPr>
          <p:cNvPr id="3" name="Rectangle 2"/>
          <p:cNvSpPr/>
          <p:nvPr/>
        </p:nvSpPr>
        <p:spPr>
          <a:xfrm>
            <a:off x="453572" y="3138714"/>
            <a:ext cx="8072444" cy="2921000"/>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902859" y="4367911"/>
            <a:ext cx="3556000" cy="523220"/>
          </a:xfrm>
          <a:prstGeom prst="rect">
            <a:avLst/>
          </a:prstGeom>
        </p:spPr>
        <p:txBody>
          <a:bodyPr wrap="square">
            <a:spAutoFit/>
          </a:bodyPr>
          <a:lstStyle/>
          <a:p>
            <a:r>
              <a:rPr lang="en-US" sz="2800" b="1" dirty="0">
                <a:solidFill>
                  <a:srgbClr val="FFFF00"/>
                </a:solidFill>
              </a:rPr>
              <a:t>Two species</a:t>
            </a:r>
          </a:p>
        </p:txBody>
      </p:sp>
    </p:spTree>
    <p:extLst>
      <p:ext uri="{BB962C8B-B14F-4D97-AF65-F5344CB8AC3E}">
        <p14:creationId xmlns:p14="http://schemas.microsoft.com/office/powerpoint/2010/main" val="147246154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now-ross-gees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3572" y="0"/>
            <a:ext cx="8072444" cy="6059714"/>
          </a:xfrm>
          <a:prstGeom prst="rect">
            <a:avLst/>
          </a:prstGeom>
        </p:spPr>
      </p:pic>
      <p:sp>
        <p:nvSpPr>
          <p:cNvPr id="3" name="TextBox 2"/>
          <p:cNvSpPr txBox="1"/>
          <p:nvPr/>
        </p:nvSpPr>
        <p:spPr>
          <a:xfrm>
            <a:off x="0" y="6059714"/>
            <a:ext cx="9003806" cy="523220"/>
          </a:xfrm>
          <a:prstGeom prst="rect">
            <a:avLst/>
          </a:prstGeom>
          <a:noFill/>
        </p:spPr>
        <p:txBody>
          <a:bodyPr wrap="square" rtlCol="0">
            <a:spAutoFit/>
          </a:bodyPr>
          <a:lstStyle/>
          <a:p>
            <a:pPr algn="ctr"/>
            <a:r>
              <a:rPr lang="en-US" sz="2800" b="1" dirty="0">
                <a:solidFill>
                  <a:srgbClr val="FFFF00"/>
                </a:solidFill>
              </a:rPr>
              <a:t>Snow Goose &amp; Ross’s Goose; Anatidae; Anseriformes</a:t>
            </a:r>
          </a:p>
        </p:txBody>
      </p:sp>
      <p:sp>
        <p:nvSpPr>
          <p:cNvPr id="4" name="TextBox 3"/>
          <p:cNvSpPr txBox="1"/>
          <p:nvPr/>
        </p:nvSpPr>
        <p:spPr>
          <a:xfrm>
            <a:off x="1778002" y="2917616"/>
            <a:ext cx="6440714" cy="830997"/>
          </a:xfrm>
          <a:prstGeom prst="rect">
            <a:avLst/>
          </a:prstGeom>
          <a:noFill/>
        </p:spPr>
        <p:txBody>
          <a:bodyPr wrap="square" rtlCol="0">
            <a:spAutoFit/>
          </a:bodyPr>
          <a:lstStyle/>
          <a:p>
            <a:r>
              <a:rPr lang="en-US" sz="2400" b="1" dirty="0"/>
              <a:t>Check out the difference in bill shape: Ross’s is disproportionately shorter, more triangular</a:t>
            </a:r>
          </a:p>
        </p:txBody>
      </p:sp>
    </p:spTree>
    <p:extLst>
      <p:ext uri="{BB962C8B-B14F-4D97-AF65-F5344CB8AC3E}">
        <p14:creationId xmlns:p14="http://schemas.microsoft.com/office/powerpoint/2010/main" val="23161166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apper Rai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7382933" cy="5537200"/>
          </a:xfrm>
          <a:prstGeom prst="rect">
            <a:avLst/>
          </a:prstGeom>
        </p:spPr>
      </p:pic>
      <p:sp>
        <p:nvSpPr>
          <p:cNvPr id="3" name="Rectangle 2"/>
          <p:cNvSpPr/>
          <p:nvPr/>
        </p:nvSpPr>
        <p:spPr>
          <a:xfrm>
            <a:off x="-2" y="2946400"/>
            <a:ext cx="7937502" cy="2590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 y="0"/>
            <a:ext cx="2472269" cy="2946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910663" y="0"/>
            <a:ext cx="2472269" cy="2946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57344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apper Rai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7382933" cy="5537200"/>
          </a:xfrm>
          <a:prstGeom prst="rect">
            <a:avLst/>
          </a:prstGeom>
        </p:spPr>
      </p:pic>
    </p:spTree>
    <p:extLst>
      <p:ext uri="{BB962C8B-B14F-4D97-AF65-F5344CB8AC3E}">
        <p14:creationId xmlns:p14="http://schemas.microsoft.com/office/powerpoint/2010/main" val="146601392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apper Rai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7382933" cy="5537200"/>
          </a:xfrm>
          <a:prstGeom prst="rect">
            <a:avLst/>
          </a:prstGeom>
        </p:spPr>
      </p:pic>
      <p:sp>
        <p:nvSpPr>
          <p:cNvPr id="3" name="TextBox 2"/>
          <p:cNvSpPr txBox="1"/>
          <p:nvPr/>
        </p:nvSpPr>
        <p:spPr>
          <a:xfrm>
            <a:off x="203199" y="41036"/>
            <a:ext cx="6739468" cy="1200328"/>
          </a:xfrm>
          <a:prstGeom prst="rect">
            <a:avLst/>
          </a:prstGeom>
          <a:noFill/>
        </p:spPr>
        <p:txBody>
          <a:bodyPr wrap="square" rtlCol="0">
            <a:spAutoFit/>
          </a:bodyPr>
          <a:lstStyle/>
          <a:p>
            <a:r>
              <a:rPr lang="en-US" sz="2400" b="1" dirty="0">
                <a:solidFill>
                  <a:schemeClr val="accent3">
                    <a:lumMod val="40000"/>
                    <a:lumOff val="60000"/>
                  </a:schemeClr>
                </a:solidFill>
              </a:rPr>
              <a:t>Note olive tones in upper wing coverts and back – lacks reddish brown shades of King Rail; also less reddish on breast.</a:t>
            </a:r>
          </a:p>
        </p:txBody>
      </p:sp>
      <p:sp>
        <p:nvSpPr>
          <p:cNvPr id="4" name="TextBox 3"/>
          <p:cNvSpPr txBox="1"/>
          <p:nvPr/>
        </p:nvSpPr>
        <p:spPr>
          <a:xfrm>
            <a:off x="1368738" y="5798455"/>
            <a:ext cx="5932233" cy="584776"/>
          </a:xfrm>
          <a:prstGeom prst="rect">
            <a:avLst/>
          </a:prstGeom>
          <a:noFill/>
        </p:spPr>
        <p:txBody>
          <a:bodyPr wrap="none" rtlCol="0">
            <a:spAutoFit/>
          </a:bodyPr>
          <a:lstStyle/>
          <a:p>
            <a:r>
              <a:rPr lang="en-US" sz="3200" b="1" dirty="0">
                <a:solidFill>
                  <a:srgbClr val="CCFFCC"/>
                </a:solidFill>
              </a:rPr>
              <a:t>Clapper Rail; Rallidae; Gruiformes</a:t>
            </a:r>
          </a:p>
        </p:txBody>
      </p:sp>
    </p:spTree>
    <p:extLst>
      <p:ext uri="{BB962C8B-B14F-4D97-AF65-F5344CB8AC3E}">
        <p14:creationId xmlns:p14="http://schemas.microsoft.com/office/powerpoint/2010/main" val="158163874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rredOwl.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3370" y="783995"/>
            <a:ext cx="6976562" cy="4633687"/>
          </a:xfrm>
          <a:prstGeom prst="rect">
            <a:avLst/>
          </a:prstGeom>
        </p:spPr>
      </p:pic>
      <p:sp>
        <p:nvSpPr>
          <p:cNvPr id="3" name="Rectangle 2"/>
          <p:cNvSpPr/>
          <p:nvPr/>
        </p:nvSpPr>
        <p:spPr>
          <a:xfrm>
            <a:off x="1003370" y="2760533"/>
            <a:ext cx="6976562" cy="268110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1003370" y="557074"/>
            <a:ext cx="6976562" cy="105795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265389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rredOwl.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3370" y="783995"/>
            <a:ext cx="6976562" cy="4633687"/>
          </a:xfrm>
          <a:prstGeom prst="rect">
            <a:avLst/>
          </a:prstGeom>
        </p:spPr>
      </p:pic>
    </p:spTree>
    <p:extLst>
      <p:ext uri="{BB962C8B-B14F-4D97-AF65-F5344CB8AC3E}">
        <p14:creationId xmlns:p14="http://schemas.microsoft.com/office/powerpoint/2010/main" val="1557556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oppingCran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6966857" cy="5245634"/>
          </a:xfrm>
          <a:prstGeom prst="rect">
            <a:avLst/>
          </a:prstGeom>
        </p:spPr>
      </p:pic>
    </p:spTree>
    <p:extLst>
      <p:ext uri="{BB962C8B-B14F-4D97-AF65-F5344CB8AC3E}">
        <p14:creationId xmlns:p14="http://schemas.microsoft.com/office/powerpoint/2010/main" val="38439966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llar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6685" y="0"/>
            <a:ext cx="7921173" cy="5760853"/>
          </a:xfrm>
          <a:prstGeom prst="rect">
            <a:avLst/>
          </a:prstGeom>
        </p:spPr>
      </p:pic>
      <p:sp>
        <p:nvSpPr>
          <p:cNvPr id="3" name="Rectangle 2"/>
          <p:cNvSpPr/>
          <p:nvPr/>
        </p:nvSpPr>
        <p:spPr>
          <a:xfrm>
            <a:off x="1" y="-1"/>
            <a:ext cx="3011714" cy="5760853"/>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338286" y="-2"/>
            <a:ext cx="5279571" cy="5760853"/>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121414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llar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6685" y="0"/>
            <a:ext cx="7921173" cy="5760853"/>
          </a:xfrm>
          <a:prstGeom prst="rect">
            <a:avLst/>
          </a:prstGeom>
        </p:spPr>
      </p:pic>
    </p:spTree>
    <p:extLst>
      <p:ext uri="{BB962C8B-B14F-4D97-AF65-F5344CB8AC3E}">
        <p14:creationId xmlns:p14="http://schemas.microsoft.com/office/powerpoint/2010/main" val="412736372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llar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6685" y="0"/>
            <a:ext cx="7921173" cy="5760853"/>
          </a:xfrm>
          <a:prstGeom prst="rect">
            <a:avLst/>
          </a:prstGeom>
        </p:spPr>
      </p:pic>
      <p:sp>
        <p:nvSpPr>
          <p:cNvPr id="4" name="TextBox 3"/>
          <p:cNvSpPr txBox="1"/>
          <p:nvPr/>
        </p:nvSpPr>
        <p:spPr>
          <a:xfrm>
            <a:off x="35434" y="5934817"/>
            <a:ext cx="9003806" cy="584776"/>
          </a:xfrm>
          <a:prstGeom prst="rect">
            <a:avLst/>
          </a:prstGeom>
          <a:noFill/>
        </p:spPr>
        <p:txBody>
          <a:bodyPr wrap="square" rtlCol="0">
            <a:spAutoFit/>
          </a:bodyPr>
          <a:lstStyle/>
          <a:p>
            <a:pPr algn="ctr"/>
            <a:r>
              <a:rPr lang="en-US" sz="3200" b="1" dirty="0">
                <a:solidFill>
                  <a:srgbClr val="FFFF00"/>
                </a:solidFill>
              </a:rPr>
              <a:t>Mallard; Anatidae; Anseriformes</a:t>
            </a:r>
          </a:p>
        </p:txBody>
      </p:sp>
      <p:sp>
        <p:nvSpPr>
          <p:cNvPr id="5" name="Rectangle 4"/>
          <p:cNvSpPr/>
          <p:nvPr/>
        </p:nvSpPr>
        <p:spPr>
          <a:xfrm>
            <a:off x="943429" y="202978"/>
            <a:ext cx="3556000" cy="707886"/>
          </a:xfrm>
          <a:prstGeom prst="rect">
            <a:avLst/>
          </a:prstGeom>
        </p:spPr>
        <p:txBody>
          <a:bodyPr wrap="square">
            <a:spAutoFit/>
          </a:bodyPr>
          <a:lstStyle/>
          <a:p>
            <a:r>
              <a:rPr lang="en-US" sz="2000" b="1" dirty="0"/>
              <a:t>Green head, white neck ring, brown breast …</a:t>
            </a:r>
          </a:p>
        </p:txBody>
      </p:sp>
    </p:spTree>
    <p:extLst>
      <p:ext uri="{BB962C8B-B14F-4D97-AF65-F5344CB8AC3E}">
        <p14:creationId xmlns:p14="http://schemas.microsoft.com/office/powerpoint/2010/main" val="347336399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EBCD70-1579-964E-BAD9-FCB8C0043318}"/>
              </a:ext>
            </a:extLst>
          </p:cNvPr>
          <p:cNvSpPr txBox="1"/>
          <p:nvPr/>
        </p:nvSpPr>
        <p:spPr>
          <a:xfrm>
            <a:off x="548640" y="568960"/>
            <a:ext cx="7437120" cy="1815882"/>
          </a:xfrm>
          <a:prstGeom prst="rect">
            <a:avLst/>
          </a:prstGeom>
          <a:noFill/>
        </p:spPr>
        <p:txBody>
          <a:bodyPr wrap="square" rtlCol="0">
            <a:spAutoFit/>
          </a:bodyPr>
          <a:lstStyle/>
          <a:p>
            <a:r>
              <a:rPr lang="en-US" sz="2800" dirty="0">
                <a:solidFill>
                  <a:srgbClr val="FFFF00"/>
                </a:solidFill>
              </a:rPr>
              <a:t>Now, make your own quiz using photos you can grab online, for the following page 1 species not represented here.  (I may use the best ones for your future quizzes):</a:t>
            </a:r>
          </a:p>
        </p:txBody>
      </p:sp>
      <p:sp>
        <p:nvSpPr>
          <p:cNvPr id="3" name="TextBox 2">
            <a:extLst>
              <a:ext uri="{FF2B5EF4-FFF2-40B4-BE49-F238E27FC236}">
                <a16:creationId xmlns:a16="http://schemas.microsoft.com/office/drawing/2014/main" id="{B5A49C1C-5973-2A4F-B15C-5639283F7BE1}"/>
              </a:ext>
            </a:extLst>
          </p:cNvPr>
          <p:cNvSpPr txBox="1"/>
          <p:nvPr/>
        </p:nvSpPr>
        <p:spPr>
          <a:xfrm>
            <a:off x="975360" y="2550160"/>
            <a:ext cx="2702560" cy="3738880"/>
          </a:xfrm>
          <a:prstGeom prst="rect">
            <a:avLst/>
          </a:prstGeom>
          <a:noFill/>
        </p:spPr>
        <p:txBody>
          <a:bodyPr wrap="square" rtlCol="0">
            <a:spAutoFit/>
          </a:bodyPr>
          <a:lstStyle/>
          <a:p>
            <a:r>
              <a:rPr lang="en-US" dirty="0">
                <a:solidFill>
                  <a:srgbClr val="FFFF00"/>
                </a:solidFill>
              </a:rPr>
              <a:t>Trumpeter Swan</a:t>
            </a:r>
          </a:p>
          <a:p>
            <a:r>
              <a:rPr lang="en-US" dirty="0">
                <a:solidFill>
                  <a:srgbClr val="FFFF00"/>
                </a:solidFill>
              </a:rPr>
              <a:t>Hooded Merganser</a:t>
            </a:r>
          </a:p>
          <a:p>
            <a:r>
              <a:rPr lang="en-US" dirty="0">
                <a:solidFill>
                  <a:srgbClr val="FFFF00"/>
                </a:solidFill>
              </a:rPr>
              <a:t>Ring-necked Pheasant</a:t>
            </a:r>
          </a:p>
          <a:p>
            <a:r>
              <a:rPr lang="en-US" dirty="0">
                <a:solidFill>
                  <a:srgbClr val="FFFF00"/>
                </a:solidFill>
              </a:rPr>
              <a:t>Ruffed Grouse</a:t>
            </a:r>
          </a:p>
          <a:p>
            <a:r>
              <a:rPr lang="en-US" dirty="0">
                <a:solidFill>
                  <a:srgbClr val="FFFF00"/>
                </a:solidFill>
              </a:rPr>
              <a:t>Red-throated Loon</a:t>
            </a:r>
          </a:p>
          <a:p>
            <a:r>
              <a:rPr lang="en-US" dirty="0">
                <a:solidFill>
                  <a:srgbClr val="FFFF00"/>
                </a:solidFill>
              </a:rPr>
              <a:t>Common Loon</a:t>
            </a:r>
          </a:p>
          <a:p>
            <a:r>
              <a:rPr lang="en-US" dirty="0">
                <a:solidFill>
                  <a:srgbClr val="FFFF00"/>
                </a:solidFill>
              </a:rPr>
              <a:t>Red-necked Grebe</a:t>
            </a:r>
          </a:p>
          <a:p>
            <a:r>
              <a:rPr lang="en-US" dirty="0">
                <a:solidFill>
                  <a:srgbClr val="FFFF00"/>
                </a:solidFill>
              </a:rPr>
              <a:t>Laysan Albatross</a:t>
            </a:r>
          </a:p>
          <a:p>
            <a:r>
              <a:rPr lang="en-US" dirty="0">
                <a:solidFill>
                  <a:srgbClr val="FFFF00"/>
                </a:solidFill>
              </a:rPr>
              <a:t>Northern Fulmar</a:t>
            </a:r>
          </a:p>
          <a:p>
            <a:r>
              <a:rPr lang="en-US" dirty="0">
                <a:solidFill>
                  <a:srgbClr val="FFFF00"/>
                </a:solidFill>
              </a:rPr>
              <a:t>American White Pelican</a:t>
            </a:r>
          </a:p>
          <a:p>
            <a:r>
              <a:rPr lang="en-US" dirty="0">
                <a:solidFill>
                  <a:srgbClr val="FFFF00"/>
                </a:solidFill>
              </a:rPr>
              <a:t>Crested Caracara</a:t>
            </a:r>
          </a:p>
          <a:p>
            <a:r>
              <a:rPr lang="en-US" dirty="0">
                <a:solidFill>
                  <a:srgbClr val="FFFF00"/>
                </a:solidFill>
              </a:rPr>
              <a:t>Golden Eagle</a:t>
            </a:r>
          </a:p>
          <a:p>
            <a:r>
              <a:rPr lang="en-US" dirty="0">
                <a:solidFill>
                  <a:srgbClr val="FFFF00"/>
                </a:solidFill>
              </a:rPr>
              <a:t>California Condor</a:t>
            </a:r>
          </a:p>
        </p:txBody>
      </p:sp>
      <p:sp>
        <p:nvSpPr>
          <p:cNvPr id="4" name="TextBox 3">
            <a:extLst>
              <a:ext uri="{FF2B5EF4-FFF2-40B4-BE49-F238E27FC236}">
                <a16:creationId xmlns:a16="http://schemas.microsoft.com/office/drawing/2014/main" id="{64329DCD-7E9C-1D42-A5B2-2B125BB62D7B}"/>
              </a:ext>
            </a:extLst>
          </p:cNvPr>
          <p:cNvSpPr txBox="1"/>
          <p:nvPr/>
        </p:nvSpPr>
        <p:spPr>
          <a:xfrm>
            <a:off x="4572000" y="2595721"/>
            <a:ext cx="2519678" cy="2585323"/>
          </a:xfrm>
          <a:prstGeom prst="rect">
            <a:avLst/>
          </a:prstGeom>
          <a:noFill/>
        </p:spPr>
        <p:txBody>
          <a:bodyPr wrap="square" rtlCol="0">
            <a:spAutoFit/>
          </a:bodyPr>
          <a:lstStyle/>
          <a:p>
            <a:r>
              <a:rPr lang="en-US" dirty="0">
                <a:solidFill>
                  <a:srgbClr val="FFFF00"/>
                </a:solidFill>
              </a:rPr>
              <a:t>American Golden-Plover</a:t>
            </a:r>
          </a:p>
          <a:p>
            <a:r>
              <a:rPr lang="en-US" dirty="0">
                <a:solidFill>
                  <a:srgbClr val="FFFF00"/>
                </a:solidFill>
              </a:rPr>
              <a:t>American Oystercatcher</a:t>
            </a:r>
          </a:p>
          <a:p>
            <a:r>
              <a:rPr lang="en-US" dirty="0">
                <a:solidFill>
                  <a:srgbClr val="FFFF00"/>
                </a:solidFill>
              </a:rPr>
              <a:t>Ruddy Turnstone</a:t>
            </a:r>
          </a:p>
          <a:p>
            <a:r>
              <a:rPr lang="en-US" dirty="0">
                <a:solidFill>
                  <a:srgbClr val="FFFF00"/>
                </a:solidFill>
              </a:rPr>
              <a:t>Dunlin</a:t>
            </a:r>
          </a:p>
          <a:p>
            <a:r>
              <a:rPr lang="en-US" dirty="0">
                <a:solidFill>
                  <a:srgbClr val="FFFF00"/>
                </a:solidFill>
              </a:rPr>
              <a:t>Ring-billed Gull</a:t>
            </a:r>
          </a:p>
          <a:p>
            <a:r>
              <a:rPr lang="en-US" dirty="0">
                <a:solidFill>
                  <a:srgbClr val="FFFF00"/>
                </a:solidFill>
              </a:rPr>
              <a:t>Common Murre</a:t>
            </a:r>
          </a:p>
          <a:p>
            <a:r>
              <a:rPr lang="en-US" dirty="0">
                <a:solidFill>
                  <a:srgbClr val="FFFF00"/>
                </a:solidFill>
              </a:rPr>
              <a:t>Tufted Puffin</a:t>
            </a:r>
          </a:p>
          <a:p>
            <a:r>
              <a:rPr lang="en-US">
                <a:solidFill>
                  <a:srgbClr val="FFFF00"/>
                </a:solidFill>
              </a:rPr>
              <a:t>Greater </a:t>
            </a:r>
            <a:r>
              <a:rPr lang="en-US" dirty="0">
                <a:solidFill>
                  <a:srgbClr val="FFFF00"/>
                </a:solidFill>
              </a:rPr>
              <a:t>Roadrunner</a:t>
            </a:r>
          </a:p>
          <a:p>
            <a:r>
              <a:rPr lang="en-US" dirty="0">
                <a:solidFill>
                  <a:srgbClr val="FFFF00"/>
                </a:solidFill>
              </a:rPr>
              <a:t>Snowy Owl</a:t>
            </a:r>
          </a:p>
        </p:txBody>
      </p:sp>
    </p:spTree>
    <p:extLst>
      <p:ext uri="{BB962C8B-B14F-4D97-AF65-F5344CB8AC3E}">
        <p14:creationId xmlns:p14="http://schemas.microsoft.com/office/powerpoint/2010/main" val="3115687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oppingCran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6966857" cy="5245634"/>
          </a:xfrm>
          <a:prstGeom prst="rect">
            <a:avLst/>
          </a:prstGeom>
        </p:spPr>
      </p:pic>
      <p:sp>
        <p:nvSpPr>
          <p:cNvPr id="4" name="TextBox 3"/>
          <p:cNvSpPr txBox="1"/>
          <p:nvPr/>
        </p:nvSpPr>
        <p:spPr>
          <a:xfrm>
            <a:off x="961571" y="5805714"/>
            <a:ext cx="6737541" cy="584776"/>
          </a:xfrm>
          <a:prstGeom prst="rect">
            <a:avLst/>
          </a:prstGeom>
          <a:noFill/>
        </p:spPr>
        <p:txBody>
          <a:bodyPr wrap="none" rtlCol="0">
            <a:spAutoFit/>
          </a:bodyPr>
          <a:lstStyle/>
          <a:p>
            <a:r>
              <a:rPr lang="en-US" sz="3200" b="1" dirty="0">
                <a:solidFill>
                  <a:srgbClr val="CCFFCC"/>
                </a:solidFill>
              </a:rPr>
              <a:t>Whooping Crane; Gruidae; Gruiformes</a:t>
            </a:r>
          </a:p>
        </p:txBody>
      </p:sp>
      <p:sp>
        <p:nvSpPr>
          <p:cNvPr id="5" name="TextBox 4"/>
          <p:cNvSpPr txBox="1"/>
          <p:nvPr/>
        </p:nvSpPr>
        <p:spPr>
          <a:xfrm>
            <a:off x="7175501" y="338514"/>
            <a:ext cx="1816099" cy="3693319"/>
          </a:xfrm>
          <a:prstGeom prst="rect">
            <a:avLst/>
          </a:prstGeom>
          <a:noFill/>
        </p:spPr>
        <p:txBody>
          <a:bodyPr wrap="square" rtlCol="0">
            <a:spAutoFit/>
          </a:bodyPr>
          <a:lstStyle/>
          <a:p>
            <a:r>
              <a:rPr lang="en-US" dirty="0">
                <a:solidFill>
                  <a:schemeClr val="bg1"/>
                </a:solidFill>
              </a:rPr>
              <a:t>If you could see the bill close up, the way you can in lab, you would be able to see that the nostrils are open holes (“perforate” is the technical term), unlike anything in Ardeidae or Threskiornithidae</a:t>
            </a:r>
          </a:p>
        </p:txBody>
      </p:sp>
    </p:spTree>
    <p:extLst>
      <p:ext uri="{BB962C8B-B14F-4D97-AF65-F5344CB8AC3E}">
        <p14:creationId xmlns:p14="http://schemas.microsoft.com/office/powerpoint/2010/main" val="1674911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F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23" y="18143"/>
            <a:ext cx="4920488" cy="6059714"/>
          </a:xfrm>
          <a:prstGeom prst="rect">
            <a:avLst/>
          </a:prstGeom>
        </p:spPr>
      </p:pic>
      <p:sp>
        <p:nvSpPr>
          <p:cNvPr id="4" name="Rectangle 3"/>
          <p:cNvSpPr/>
          <p:nvPr/>
        </p:nvSpPr>
        <p:spPr>
          <a:xfrm>
            <a:off x="0" y="2377031"/>
            <a:ext cx="6966856" cy="370082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921726" y="18143"/>
            <a:ext cx="4009570" cy="344714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8557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F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23" y="18143"/>
            <a:ext cx="4920488" cy="6059714"/>
          </a:xfrm>
          <a:prstGeom prst="rect">
            <a:avLst/>
          </a:prstGeom>
        </p:spPr>
      </p:pic>
    </p:spTree>
    <p:extLst>
      <p:ext uri="{BB962C8B-B14F-4D97-AF65-F5344CB8AC3E}">
        <p14:creationId xmlns:p14="http://schemas.microsoft.com/office/powerpoint/2010/main" val="2748135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F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23" y="18143"/>
            <a:ext cx="4920488" cy="6059714"/>
          </a:xfrm>
          <a:prstGeom prst="rect">
            <a:avLst/>
          </a:prstGeom>
        </p:spPr>
      </p:pic>
      <p:sp>
        <p:nvSpPr>
          <p:cNvPr id="4" name="TextBox 3"/>
          <p:cNvSpPr txBox="1"/>
          <p:nvPr/>
        </p:nvSpPr>
        <p:spPr>
          <a:xfrm>
            <a:off x="4926511" y="4572000"/>
            <a:ext cx="4217489" cy="1569660"/>
          </a:xfrm>
          <a:prstGeom prst="rect">
            <a:avLst/>
          </a:prstGeom>
          <a:noFill/>
        </p:spPr>
        <p:txBody>
          <a:bodyPr wrap="square" rtlCol="0">
            <a:spAutoFit/>
          </a:bodyPr>
          <a:lstStyle/>
          <a:p>
            <a:pPr algn="ctr"/>
            <a:r>
              <a:rPr lang="en-US" sz="3200" b="1" dirty="0">
                <a:solidFill>
                  <a:srgbClr val="CCFFCC"/>
                </a:solidFill>
              </a:rPr>
              <a:t>Peregrine</a:t>
            </a:r>
          </a:p>
          <a:p>
            <a:pPr algn="ctr"/>
            <a:r>
              <a:rPr lang="en-US" sz="3200" b="1" dirty="0">
                <a:solidFill>
                  <a:srgbClr val="CCFFCC"/>
                </a:solidFill>
              </a:rPr>
              <a:t>Falcon; Falconidae; Falconiformes</a:t>
            </a:r>
          </a:p>
        </p:txBody>
      </p:sp>
      <p:sp>
        <p:nvSpPr>
          <p:cNvPr id="5" name="TextBox 4"/>
          <p:cNvSpPr txBox="1"/>
          <p:nvPr/>
        </p:nvSpPr>
        <p:spPr>
          <a:xfrm>
            <a:off x="5098143" y="721729"/>
            <a:ext cx="3664857" cy="2308324"/>
          </a:xfrm>
          <a:prstGeom prst="rect">
            <a:avLst/>
          </a:prstGeom>
          <a:noFill/>
        </p:spPr>
        <p:txBody>
          <a:bodyPr wrap="square" rtlCol="0">
            <a:spAutoFit/>
          </a:bodyPr>
          <a:lstStyle/>
          <a:p>
            <a:r>
              <a:rPr lang="en-US" sz="2400" b="1" dirty="0">
                <a:solidFill>
                  <a:srgbClr val="CCFFCC"/>
                </a:solidFill>
              </a:rPr>
              <a:t>Dark “sideburn” mark in face.  Note, by the way, that you can even see the </a:t>
            </a:r>
            <a:r>
              <a:rPr lang="en-US" sz="2400" b="1">
                <a:solidFill>
                  <a:srgbClr val="CCFFCC"/>
                </a:solidFill>
              </a:rPr>
              <a:t>bony tubercle </a:t>
            </a:r>
            <a:r>
              <a:rPr lang="en-US" sz="2400" b="1" dirty="0">
                <a:solidFill>
                  <a:srgbClr val="CCFFCC"/>
                </a:solidFill>
              </a:rPr>
              <a:t>in the nostril that clinches this as Falconidae</a:t>
            </a:r>
          </a:p>
        </p:txBody>
      </p:sp>
    </p:spTree>
    <p:extLst>
      <p:ext uri="{BB962C8B-B14F-4D97-AF65-F5344CB8AC3E}">
        <p14:creationId xmlns:p14="http://schemas.microsoft.com/office/powerpoint/2010/main" val="714911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spre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640286" cy="5028384"/>
          </a:xfrm>
          <a:prstGeom prst="rect">
            <a:avLst/>
          </a:prstGeom>
        </p:spPr>
      </p:pic>
      <p:sp>
        <p:nvSpPr>
          <p:cNvPr id="4" name="Rectangle 3"/>
          <p:cNvSpPr/>
          <p:nvPr/>
        </p:nvSpPr>
        <p:spPr>
          <a:xfrm>
            <a:off x="0" y="1179287"/>
            <a:ext cx="3900714" cy="295728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200400" y="0"/>
            <a:ext cx="3900714" cy="295728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1750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spre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640286" cy="5028384"/>
          </a:xfrm>
          <a:prstGeom prst="rect">
            <a:avLst/>
          </a:prstGeom>
        </p:spPr>
      </p:pic>
    </p:spTree>
    <p:extLst>
      <p:ext uri="{BB962C8B-B14F-4D97-AF65-F5344CB8AC3E}">
        <p14:creationId xmlns:p14="http://schemas.microsoft.com/office/powerpoint/2010/main" val="1699020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spre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640286" cy="5028384"/>
          </a:xfrm>
          <a:prstGeom prst="rect">
            <a:avLst/>
          </a:prstGeom>
        </p:spPr>
      </p:pic>
      <p:sp>
        <p:nvSpPr>
          <p:cNvPr id="4" name="TextBox 3"/>
          <p:cNvSpPr txBox="1"/>
          <p:nvPr/>
        </p:nvSpPr>
        <p:spPr>
          <a:xfrm>
            <a:off x="961571" y="5805714"/>
            <a:ext cx="6541374" cy="584776"/>
          </a:xfrm>
          <a:prstGeom prst="rect">
            <a:avLst/>
          </a:prstGeom>
          <a:noFill/>
        </p:spPr>
        <p:txBody>
          <a:bodyPr wrap="none" rtlCol="0">
            <a:spAutoFit/>
          </a:bodyPr>
          <a:lstStyle/>
          <a:p>
            <a:r>
              <a:rPr lang="en-US" sz="3200" b="1" dirty="0">
                <a:solidFill>
                  <a:srgbClr val="CCFFCC"/>
                </a:solidFill>
              </a:rPr>
              <a:t>Osprey; Pandionidae; Accipitriformes</a:t>
            </a:r>
          </a:p>
        </p:txBody>
      </p:sp>
      <p:sp>
        <p:nvSpPr>
          <p:cNvPr id="5" name="TextBox 4"/>
          <p:cNvSpPr txBox="1"/>
          <p:nvPr/>
        </p:nvSpPr>
        <p:spPr>
          <a:xfrm>
            <a:off x="6789313" y="1286129"/>
            <a:ext cx="1683401" cy="1323439"/>
          </a:xfrm>
          <a:prstGeom prst="rect">
            <a:avLst/>
          </a:prstGeom>
          <a:noFill/>
        </p:spPr>
        <p:txBody>
          <a:bodyPr wrap="square" rtlCol="0">
            <a:spAutoFit/>
          </a:bodyPr>
          <a:lstStyle/>
          <a:p>
            <a:r>
              <a:rPr lang="en-US" sz="2000" b="1" dirty="0">
                <a:solidFill>
                  <a:schemeClr val="bg1"/>
                </a:solidFill>
              </a:rPr>
              <a:t>Nothing else has that white crown and dark face</a:t>
            </a:r>
          </a:p>
        </p:txBody>
      </p:sp>
      <p:sp>
        <p:nvSpPr>
          <p:cNvPr id="3" name="TextBox 2">
            <a:extLst>
              <a:ext uri="{FF2B5EF4-FFF2-40B4-BE49-F238E27FC236}">
                <a16:creationId xmlns:a16="http://schemas.microsoft.com/office/drawing/2014/main" id="{1BB8DE52-639A-8842-A9A4-503CB81881B8}"/>
              </a:ext>
            </a:extLst>
          </p:cNvPr>
          <p:cNvSpPr txBox="1"/>
          <p:nvPr/>
        </p:nvSpPr>
        <p:spPr>
          <a:xfrm>
            <a:off x="6640286" y="2853822"/>
            <a:ext cx="2503714" cy="1477328"/>
          </a:xfrm>
          <a:prstGeom prst="rect">
            <a:avLst/>
          </a:prstGeom>
          <a:noFill/>
        </p:spPr>
        <p:txBody>
          <a:bodyPr wrap="square" rtlCol="0">
            <a:spAutoFit/>
          </a:bodyPr>
          <a:lstStyle/>
          <a:p>
            <a:r>
              <a:rPr lang="en-US" b="1" dirty="0">
                <a:solidFill>
                  <a:schemeClr val="bg1"/>
                </a:solidFill>
              </a:rPr>
              <a:t>And if you could feel the underside of the toes, you would feel the spiny spicules that aid in holding slippery fish</a:t>
            </a:r>
          </a:p>
        </p:txBody>
      </p:sp>
    </p:spTree>
    <p:extLst>
      <p:ext uri="{BB962C8B-B14F-4D97-AF65-F5344CB8AC3E}">
        <p14:creationId xmlns:p14="http://schemas.microsoft.com/office/powerpoint/2010/main" val="1032975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ck_pigeo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005840"/>
            <a:ext cx="9144000" cy="5852160"/>
          </a:xfrm>
          <a:prstGeom prst="rect">
            <a:avLst/>
          </a:prstGeom>
        </p:spPr>
      </p:pic>
      <p:sp>
        <p:nvSpPr>
          <p:cNvPr id="3" name="Rectangle 2"/>
          <p:cNvSpPr/>
          <p:nvPr/>
        </p:nvSpPr>
        <p:spPr>
          <a:xfrm>
            <a:off x="0" y="3653419"/>
            <a:ext cx="9144000" cy="320458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0" y="1005839"/>
            <a:ext cx="9144000" cy="118934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15839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merican_avoce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
            <a:ext cx="6468533" cy="5544457"/>
          </a:xfrm>
          <a:prstGeom prst="rect">
            <a:avLst/>
          </a:prstGeom>
        </p:spPr>
      </p:pic>
      <p:sp>
        <p:nvSpPr>
          <p:cNvPr id="3" name="Rectangle 2"/>
          <p:cNvSpPr/>
          <p:nvPr/>
        </p:nvSpPr>
        <p:spPr>
          <a:xfrm>
            <a:off x="2589895" y="0"/>
            <a:ext cx="3878637" cy="55444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630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merican_avoce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
            <a:ext cx="6468533" cy="5544457"/>
          </a:xfrm>
          <a:prstGeom prst="rect">
            <a:avLst/>
          </a:prstGeom>
        </p:spPr>
      </p:pic>
    </p:spTree>
    <p:extLst>
      <p:ext uri="{BB962C8B-B14F-4D97-AF65-F5344CB8AC3E}">
        <p14:creationId xmlns:p14="http://schemas.microsoft.com/office/powerpoint/2010/main" val="2203874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merican_avoce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
            <a:ext cx="6468533" cy="5544457"/>
          </a:xfrm>
          <a:prstGeom prst="rect">
            <a:avLst/>
          </a:prstGeom>
        </p:spPr>
      </p:pic>
      <p:sp>
        <p:nvSpPr>
          <p:cNvPr id="3" name="TextBox 2"/>
          <p:cNvSpPr txBox="1"/>
          <p:nvPr/>
        </p:nvSpPr>
        <p:spPr>
          <a:xfrm>
            <a:off x="64872" y="5967788"/>
            <a:ext cx="9079128" cy="584776"/>
          </a:xfrm>
          <a:prstGeom prst="rect">
            <a:avLst/>
          </a:prstGeom>
          <a:noFill/>
        </p:spPr>
        <p:txBody>
          <a:bodyPr wrap="none" rtlCol="0">
            <a:spAutoFit/>
          </a:bodyPr>
          <a:lstStyle/>
          <a:p>
            <a:r>
              <a:rPr lang="en-US" sz="3200" b="1" dirty="0">
                <a:solidFill>
                  <a:srgbClr val="CCFFCC"/>
                </a:solidFill>
              </a:rPr>
              <a:t>American Avocet; Recurvirostridae; Charadriiformes</a:t>
            </a:r>
          </a:p>
        </p:txBody>
      </p:sp>
    </p:spTree>
    <p:extLst>
      <p:ext uri="{BB962C8B-B14F-4D97-AF65-F5344CB8AC3E}">
        <p14:creationId xmlns:p14="http://schemas.microsoft.com/office/powerpoint/2010/main" val="3150871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mWo cop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9032"/>
            <a:ext cx="7608119" cy="5074556"/>
          </a:xfrm>
          <a:prstGeom prst="rect">
            <a:avLst/>
          </a:prstGeom>
        </p:spPr>
      </p:pic>
      <p:sp>
        <p:nvSpPr>
          <p:cNvPr id="5" name="Rectangle 4"/>
          <p:cNvSpPr/>
          <p:nvPr/>
        </p:nvSpPr>
        <p:spPr>
          <a:xfrm>
            <a:off x="0" y="1179287"/>
            <a:ext cx="7783286" cy="250371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0130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mWo cop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9032"/>
            <a:ext cx="7608119" cy="5074556"/>
          </a:xfrm>
          <a:prstGeom prst="rect">
            <a:avLst/>
          </a:prstGeom>
        </p:spPr>
      </p:pic>
    </p:spTree>
    <p:extLst>
      <p:ext uri="{BB962C8B-B14F-4D97-AF65-F5344CB8AC3E}">
        <p14:creationId xmlns:p14="http://schemas.microsoft.com/office/powerpoint/2010/main" val="1003215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mWo cop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9032"/>
            <a:ext cx="7608119" cy="5074556"/>
          </a:xfrm>
          <a:prstGeom prst="rect">
            <a:avLst/>
          </a:prstGeom>
        </p:spPr>
      </p:pic>
      <p:sp>
        <p:nvSpPr>
          <p:cNvPr id="5" name="TextBox 4"/>
          <p:cNvSpPr txBox="1"/>
          <p:nvPr/>
        </p:nvSpPr>
        <p:spPr>
          <a:xfrm>
            <a:off x="41028" y="5675473"/>
            <a:ext cx="9102972" cy="584776"/>
          </a:xfrm>
          <a:prstGeom prst="rect">
            <a:avLst/>
          </a:prstGeom>
          <a:noFill/>
        </p:spPr>
        <p:txBody>
          <a:bodyPr wrap="none" rtlCol="0">
            <a:spAutoFit/>
          </a:bodyPr>
          <a:lstStyle/>
          <a:p>
            <a:r>
              <a:rPr lang="en-US" sz="3200" b="1" dirty="0">
                <a:solidFill>
                  <a:srgbClr val="CCFFCC"/>
                </a:solidFill>
              </a:rPr>
              <a:t>American Woodcock; Scolopacidae; Charadriiformes</a:t>
            </a:r>
          </a:p>
        </p:txBody>
      </p:sp>
      <p:sp>
        <p:nvSpPr>
          <p:cNvPr id="6" name="TextBox 5"/>
          <p:cNvSpPr txBox="1"/>
          <p:nvPr/>
        </p:nvSpPr>
        <p:spPr>
          <a:xfrm>
            <a:off x="3525232" y="3660068"/>
            <a:ext cx="3664857" cy="1323439"/>
          </a:xfrm>
          <a:prstGeom prst="rect">
            <a:avLst/>
          </a:prstGeom>
          <a:noFill/>
        </p:spPr>
        <p:txBody>
          <a:bodyPr wrap="square" rtlCol="0">
            <a:spAutoFit/>
          </a:bodyPr>
          <a:lstStyle/>
          <a:p>
            <a:r>
              <a:rPr lang="en-US" sz="2000" b="1" dirty="0">
                <a:solidFill>
                  <a:schemeClr val="accent6">
                    <a:lumMod val="60000"/>
                    <a:lumOff val="40000"/>
                  </a:schemeClr>
                </a:solidFill>
              </a:rPr>
              <a:t>Stripes on crown perpendicular to body axis; short legs, rufous belly.  Note, by the way, the big eyes = nocturnal</a:t>
            </a:r>
          </a:p>
        </p:txBody>
      </p:sp>
    </p:spTree>
    <p:extLst>
      <p:ext uri="{BB962C8B-B14F-4D97-AF65-F5344CB8AC3E}">
        <p14:creationId xmlns:p14="http://schemas.microsoft.com/office/powerpoint/2010/main" val="2224018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d_tailed_hawk.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7738533" cy="5628024"/>
          </a:xfrm>
          <a:prstGeom prst="rect">
            <a:avLst/>
          </a:prstGeom>
        </p:spPr>
      </p:pic>
      <p:sp>
        <p:nvSpPr>
          <p:cNvPr id="3" name="Rectangle 2"/>
          <p:cNvSpPr/>
          <p:nvPr/>
        </p:nvSpPr>
        <p:spPr>
          <a:xfrm>
            <a:off x="0" y="0"/>
            <a:ext cx="7738532" cy="120226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 y="2167467"/>
            <a:ext cx="7738533" cy="346055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843867" y="0"/>
            <a:ext cx="3894664" cy="260773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0647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d_tailed_hawk.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7738533" cy="5628024"/>
          </a:xfrm>
          <a:prstGeom prst="rect">
            <a:avLst/>
          </a:prstGeom>
        </p:spPr>
      </p:pic>
    </p:spTree>
    <p:extLst>
      <p:ext uri="{BB962C8B-B14F-4D97-AF65-F5344CB8AC3E}">
        <p14:creationId xmlns:p14="http://schemas.microsoft.com/office/powerpoint/2010/main" val="3219113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d_tailed_hawk.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7738533" cy="5628024"/>
          </a:xfrm>
          <a:prstGeom prst="rect">
            <a:avLst/>
          </a:prstGeom>
        </p:spPr>
      </p:pic>
      <p:sp>
        <p:nvSpPr>
          <p:cNvPr id="3" name="TextBox 2"/>
          <p:cNvSpPr txBox="1"/>
          <p:nvPr/>
        </p:nvSpPr>
        <p:spPr>
          <a:xfrm>
            <a:off x="287866" y="5967788"/>
            <a:ext cx="8045792" cy="584776"/>
          </a:xfrm>
          <a:prstGeom prst="rect">
            <a:avLst/>
          </a:prstGeom>
          <a:noFill/>
        </p:spPr>
        <p:txBody>
          <a:bodyPr wrap="none" rtlCol="0">
            <a:spAutoFit/>
          </a:bodyPr>
          <a:lstStyle/>
          <a:p>
            <a:r>
              <a:rPr lang="en-US" sz="3200" b="1" dirty="0">
                <a:solidFill>
                  <a:srgbClr val="CCFFCC"/>
                </a:solidFill>
              </a:rPr>
              <a:t>Red-tailed Hawk; Accipitridae; Accipitriformes</a:t>
            </a:r>
          </a:p>
        </p:txBody>
      </p:sp>
      <p:sp>
        <p:nvSpPr>
          <p:cNvPr id="4" name="TextBox 3"/>
          <p:cNvSpPr txBox="1"/>
          <p:nvPr/>
        </p:nvSpPr>
        <p:spPr>
          <a:xfrm>
            <a:off x="474133" y="3089035"/>
            <a:ext cx="2963333" cy="1938992"/>
          </a:xfrm>
          <a:prstGeom prst="rect">
            <a:avLst/>
          </a:prstGeom>
          <a:noFill/>
        </p:spPr>
        <p:txBody>
          <a:bodyPr wrap="square" rtlCol="0">
            <a:spAutoFit/>
          </a:bodyPr>
          <a:lstStyle/>
          <a:p>
            <a:r>
              <a:rPr lang="en-US" sz="2400" b="1" dirty="0">
                <a:solidFill>
                  <a:srgbClr val="DD8065"/>
                </a:solidFill>
              </a:rPr>
              <a:t>That bright orange-brown tail with narrow brownish band at tip is diagnostic.</a:t>
            </a:r>
          </a:p>
        </p:txBody>
      </p:sp>
    </p:spTree>
    <p:extLst>
      <p:ext uri="{BB962C8B-B14F-4D97-AF65-F5344CB8AC3E}">
        <p14:creationId xmlns:p14="http://schemas.microsoft.com/office/powerpoint/2010/main" val="3514447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r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7333534" cy="5225143"/>
          </a:xfrm>
          <a:prstGeom prst="rect">
            <a:avLst/>
          </a:prstGeom>
        </p:spPr>
      </p:pic>
      <p:sp>
        <p:nvSpPr>
          <p:cNvPr id="4" name="Rectangle 3"/>
          <p:cNvSpPr/>
          <p:nvPr/>
        </p:nvSpPr>
        <p:spPr>
          <a:xfrm>
            <a:off x="1705428" y="-1"/>
            <a:ext cx="5628105" cy="413657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7801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ck_pige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05840"/>
            <a:ext cx="9144000" cy="5852160"/>
          </a:xfrm>
          <a:prstGeom prst="rect">
            <a:avLst/>
          </a:prstGeom>
        </p:spPr>
      </p:pic>
    </p:spTree>
    <p:extLst>
      <p:ext uri="{BB962C8B-B14F-4D97-AF65-F5344CB8AC3E}">
        <p14:creationId xmlns:p14="http://schemas.microsoft.com/office/powerpoint/2010/main" val="2852493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r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7333534" cy="5225143"/>
          </a:xfrm>
          <a:prstGeom prst="rect">
            <a:avLst/>
          </a:prstGeom>
        </p:spPr>
      </p:pic>
    </p:spTree>
    <p:extLst>
      <p:ext uri="{BB962C8B-B14F-4D97-AF65-F5344CB8AC3E}">
        <p14:creationId xmlns:p14="http://schemas.microsoft.com/office/powerpoint/2010/main" val="40940711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r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7333534" cy="5225143"/>
          </a:xfrm>
          <a:prstGeom prst="rect">
            <a:avLst/>
          </a:prstGeom>
        </p:spPr>
      </p:pic>
      <p:sp>
        <p:nvSpPr>
          <p:cNvPr id="4" name="TextBox 3"/>
          <p:cNvSpPr txBox="1"/>
          <p:nvPr/>
        </p:nvSpPr>
        <p:spPr>
          <a:xfrm>
            <a:off x="961571" y="5805714"/>
            <a:ext cx="4653838" cy="584776"/>
          </a:xfrm>
          <a:prstGeom prst="rect">
            <a:avLst/>
          </a:prstGeom>
          <a:noFill/>
        </p:spPr>
        <p:txBody>
          <a:bodyPr wrap="none" rtlCol="0">
            <a:spAutoFit/>
          </a:bodyPr>
          <a:lstStyle/>
          <a:p>
            <a:r>
              <a:rPr lang="en-US" sz="3200" b="1" dirty="0">
                <a:solidFill>
                  <a:srgbClr val="CCFFCC"/>
                </a:solidFill>
              </a:rPr>
              <a:t>Sora; Rallidae; Gruiformes</a:t>
            </a:r>
          </a:p>
        </p:txBody>
      </p:sp>
      <p:sp>
        <p:nvSpPr>
          <p:cNvPr id="5" name="TextBox 4"/>
          <p:cNvSpPr txBox="1"/>
          <p:nvPr/>
        </p:nvSpPr>
        <p:spPr>
          <a:xfrm>
            <a:off x="7518400" y="1710267"/>
            <a:ext cx="1625600" cy="1631216"/>
          </a:xfrm>
          <a:prstGeom prst="rect">
            <a:avLst/>
          </a:prstGeom>
          <a:noFill/>
        </p:spPr>
        <p:txBody>
          <a:bodyPr wrap="square" rtlCol="0">
            <a:spAutoFit/>
          </a:bodyPr>
          <a:lstStyle/>
          <a:p>
            <a:r>
              <a:rPr lang="en-US" sz="2000" b="1" dirty="0">
                <a:solidFill>
                  <a:srgbClr val="FFFF00"/>
                </a:solidFill>
              </a:rPr>
              <a:t>Distinctive face pattern; bill shape like a gallinule or coot</a:t>
            </a:r>
            <a:endParaRPr lang="en-US" sz="2000" b="1" dirty="0"/>
          </a:p>
        </p:txBody>
      </p:sp>
    </p:spTree>
    <p:extLst>
      <p:ext uri="{BB962C8B-B14F-4D97-AF65-F5344CB8AC3E}">
        <p14:creationId xmlns:p14="http://schemas.microsoft.com/office/powerpoint/2010/main" val="889663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ldEagl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33866"/>
            <a:ext cx="6231467" cy="5527041"/>
          </a:xfrm>
          <a:prstGeom prst="rect">
            <a:avLst/>
          </a:prstGeom>
        </p:spPr>
      </p:pic>
      <p:sp>
        <p:nvSpPr>
          <p:cNvPr id="3" name="Rectangle 2"/>
          <p:cNvSpPr/>
          <p:nvPr/>
        </p:nvSpPr>
        <p:spPr>
          <a:xfrm>
            <a:off x="1" y="-1"/>
            <a:ext cx="2980266" cy="372533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980266" y="33865"/>
            <a:ext cx="3572933" cy="552704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 y="4605868"/>
            <a:ext cx="3115734" cy="212344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99668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ldEagl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33866"/>
            <a:ext cx="6231467" cy="5527041"/>
          </a:xfrm>
          <a:prstGeom prst="rect">
            <a:avLst/>
          </a:prstGeom>
        </p:spPr>
      </p:pic>
    </p:spTree>
    <p:extLst>
      <p:ext uri="{BB962C8B-B14F-4D97-AF65-F5344CB8AC3E}">
        <p14:creationId xmlns:p14="http://schemas.microsoft.com/office/powerpoint/2010/main" val="4294579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ldEagl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33866"/>
            <a:ext cx="6231467" cy="5527041"/>
          </a:xfrm>
          <a:prstGeom prst="rect">
            <a:avLst/>
          </a:prstGeom>
        </p:spPr>
      </p:pic>
      <p:sp>
        <p:nvSpPr>
          <p:cNvPr id="4" name="TextBox 3"/>
          <p:cNvSpPr txBox="1"/>
          <p:nvPr/>
        </p:nvSpPr>
        <p:spPr>
          <a:xfrm>
            <a:off x="724375" y="5837161"/>
            <a:ext cx="6983202" cy="584776"/>
          </a:xfrm>
          <a:prstGeom prst="rect">
            <a:avLst/>
          </a:prstGeom>
          <a:noFill/>
        </p:spPr>
        <p:txBody>
          <a:bodyPr wrap="none" rtlCol="0">
            <a:spAutoFit/>
          </a:bodyPr>
          <a:lstStyle/>
          <a:p>
            <a:r>
              <a:rPr lang="en-US" sz="3200" b="1" dirty="0">
                <a:solidFill>
                  <a:srgbClr val="CCFFCC"/>
                </a:solidFill>
              </a:rPr>
              <a:t>Bald Eagle; Accipitridae; Accipitriformes</a:t>
            </a:r>
          </a:p>
        </p:txBody>
      </p:sp>
      <p:sp>
        <p:nvSpPr>
          <p:cNvPr id="5" name="TextBox 4"/>
          <p:cNvSpPr txBox="1"/>
          <p:nvPr/>
        </p:nvSpPr>
        <p:spPr>
          <a:xfrm>
            <a:off x="6671734" y="1845733"/>
            <a:ext cx="2032000" cy="1323439"/>
          </a:xfrm>
          <a:prstGeom prst="rect">
            <a:avLst/>
          </a:prstGeom>
          <a:noFill/>
        </p:spPr>
        <p:txBody>
          <a:bodyPr wrap="square" rtlCol="0">
            <a:spAutoFit/>
          </a:bodyPr>
          <a:lstStyle/>
          <a:p>
            <a:r>
              <a:rPr lang="en-US" sz="2000" b="1" dirty="0">
                <a:solidFill>
                  <a:schemeClr val="bg1"/>
                </a:solidFill>
              </a:rPr>
              <a:t>Any other birds with all-white tails and big feet?</a:t>
            </a:r>
          </a:p>
        </p:txBody>
      </p:sp>
    </p:spTree>
    <p:extLst>
      <p:ext uri="{BB962C8B-B14F-4D97-AF65-F5344CB8AC3E}">
        <p14:creationId xmlns:p14="http://schemas.microsoft.com/office/powerpoint/2010/main" val="3100053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rthern-harri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7027333" cy="5512552"/>
          </a:xfrm>
          <a:prstGeom prst="rect">
            <a:avLst/>
          </a:prstGeom>
        </p:spPr>
      </p:pic>
      <p:sp>
        <p:nvSpPr>
          <p:cNvPr id="3" name="Rectangle 2"/>
          <p:cNvSpPr/>
          <p:nvPr/>
        </p:nvSpPr>
        <p:spPr>
          <a:xfrm>
            <a:off x="0" y="0"/>
            <a:ext cx="7027332" cy="260773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 y="3115733"/>
            <a:ext cx="7162800" cy="301413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590800" y="1828800"/>
            <a:ext cx="5325677" cy="19812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290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rthern-harri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7027333" cy="5512552"/>
          </a:xfrm>
          <a:prstGeom prst="rect">
            <a:avLst/>
          </a:prstGeom>
        </p:spPr>
      </p:pic>
    </p:spTree>
    <p:extLst>
      <p:ext uri="{BB962C8B-B14F-4D97-AF65-F5344CB8AC3E}">
        <p14:creationId xmlns:p14="http://schemas.microsoft.com/office/powerpoint/2010/main" val="326665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rthern-harri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7027333" cy="5512552"/>
          </a:xfrm>
          <a:prstGeom prst="rect">
            <a:avLst/>
          </a:prstGeom>
        </p:spPr>
      </p:pic>
      <p:sp>
        <p:nvSpPr>
          <p:cNvPr id="3" name="TextBox 2"/>
          <p:cNvSpPr txBox="1"/>
          <p:nvPr/>
        </p:nvSpPr>
        <p:spPr>
          <a:xfrm>
            <a:off x="287866" y="5967788"/>
            <a:ext cx="8103300" cy="584776"/>
          </a:xfrm>
          <a:prstGeom prst="rect">
            <a:avLst/>
          </a:prstGeom>
          <a:noFill/>
        </p:spPr>
        <p:txBody>
          <a:bodyPr wrap="none" rtlCol="0">
            <a:spAutoFit/>
          </a:bodyPr>
          <a:lstStyle/>
          <a:p>
            <a:r>
              <a:rPr lang="en-US" sz="3200" b="1" dirty="0">
                <a:solidFill>
                  <a:srgbClr val="CCFFCC"/>
                </a:solidFill>
              </a:rPr>
              <a:t>Northern Harrier; Accipitridae; Accipitriformes</a:t>
            </a:r>
          </a:p>
        </p:txBody>
      </p:sp>
      <p:sp>
        <p:nvSpPr>
          <p:cNvPr id="4" name="TextBox 3"/>
          <p:cNvSpPr txBox="1"/>
          <p:nvPr/>
        </p:nvSpPr>
        <p:spPr>
          <a:xfrm>
            <a:off x="4063999" y="440265"/>
            <a:ext cx="2963333" cy="3046988"/>
          </a:xfrm>
          <a:prstGeom prst="rect">
            <a:avLst/>
          </a:prstGeom>
          <a:noFill/>
        </p:spPr>
        <p:txBody>
          <a:bodyPr wrap="square" rtlCol="0">
            <a:spAutoFit/>
          </a:bodyPr>
          <a:lstStyle/>
          <a:p>
            <a:r>
              <a:rPr lang="en-US" sz="2400" b="1" dirty="0">
                <a:solidFill>
                  <a:srgbClr val="CCFFCC"/>
                </a:solidFill>
              </a:rPr>
              <a:t>White uppertail coverts on tail with dull banding is diagnostic.  Beware that rest of plumage highly variable due to age and sex differences</a:t>
            </a:r>
          </a:p>
        </p:txBody>
      </p:sp>
    </p:spTree>
    <p:extLst>
      <p:ext uri="{BB962C8B-B14F-4D97-AF65-F5344CB8AC3E}">
        <p14:creationId xmlns:p14="http://schemas.microsoft.com/office/powerpoint/2010/main" val="2098263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ack-necked-stil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8856133" cy="5899547"/>
          </a:xfrm>
          <a:prstGeom prst="rect">
            <a:avLst/>
          </a:prstGeom>
        </p:spPr>
      </p:pic>
      <p:sp>
        <p:nvSpPr>
          <p:cNvPr id="4" name="Rectangle 3"/>
          <p:cNvSpPr/>
          <p:nvPr/>
        </p:nvSpPr>
        <p:spPr>
          <a:xfrm>
            <a:off x="-1" y="-1"/>
            <a:ext cx="2456223" cy="5899547"/>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456221" y="1"/>
            <a:ext cx="6399911" cy="2623712"/>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382316" y="2623713"/>
            <a:ext cx="3473815" cy="327583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3013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ack-necked-stil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8856133" cy="5899547"/>
          </a:xfrm>
          <a:prstGeom prst="rect">
            <a:avLst/>
          </a:prstGeom>
        </p:spPr>
      </p:pic>
    </p:spTree>
    <p:extLst>
      <p:ext uri="{BB962C8B-B14F-4D97-AF65-F5344CB8AC3E}">
        <p14:creationId xmlns:p14="http://schemas.microsoft.com/office/powerpoint/2010/main" val="1432235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spian Ter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091796"/>
          </a:xfrm>
          <a:prstGeom prst="rect">
            <a:avLst/>
          </a:prstGeom>
        </p:spPr>
      </p:pic>
      <p:sp>
        <p:nvSpPr>
          <p:cNvPr id="3" name="Rectangle 2"/>
          <p:cNvSpPr/>
          <p:nvPr/>
        </p:nvSpPr>
        <p:spPr>
          <a:xfrm>
            <a:off x="0" y="16712"/>
            <a:ext cx="4844399" cy="304087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2947402" y="2555825"/>
            <a:ext cx="6196598" cy="353597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78861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ack-necked-stil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8856133" cy="5899547"/>
          </a:xfrm>
          <a:prstGeom prst="rect">
            <a:avLst/>
          </a:prstGeom>
        </p:spPr>
      </p:pic>
      <p:sp>
        <p:nvSpPr>
          <p:cNvPr id="4" name="TextBox 3"/>
          <p:cNvSpPr txBox="1"/>
          <p:nvPr/>
        </p:nvSpPr>
        <p:spPr>
          <a:xfrm>
            <a:off x="234205" y="5967788"/>
            <a:ext cx="8066206" cy="523220"/>
          </a:xfrm>
          <a:prstGeom prst="rect">
            <a:avLst/>
          </a:prstGeom>
          <a:noFill/>
        </p:spPr>
        <p:txBody>
          <a:bodyPr wrap="none" rtlCol="0">
            <a:spAutoFit/>
          </a:bodyPr>
          <a:lstStyle/>
          <a:p>
            <a:r>
              <a:rPr lang="en-US" sz="2800" b="1" dirty="0">
                <a:solidFill>
                  <a:srgbClr val="CCFFCC"/>
                </a:solidFill>
              </a:rPr>
              <a:t>Black-necked Stilt; Recurvirostridae; Charadriiformes</a:t>
            </a:r>
          </a:p>
        </p:txBody>
      </p:sp>
    </p:spTree>
    <p:extLst>
      <p:ext uri="{BB962C8B-B14F-4D97-AF65-F5344CB8AC3E}">
        <p14:creationId xmlns:p14="http://schemas.microsoft.com/office/powerpoint/2010/main" val="2105041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mericanCootLDB.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7937500" cy="5257800"/>
          </a:xfrm>
          <a:prstGeom prst="rect">
            <a:avLst/>
          </a:prstGeom>
        </p:spPr>
      </p:pic>
      <p:sp>
        <p:nvSpPr>
          <p:cNvPr id="3" name="Rectangle 2"/>
          <p:cNvSpPr/>
          <p:nvPr/>
        </p:nvSpPr>
        <p:spPr>
          <a:xfrm>
            <a:off x="-2" y="2455334"/>
            <a:ext cx="7937502" cy="2946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 y="67734"/>
            <a:ext cx="7937502" cy="132079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 y="1388533"/>
            <a:ext cx="5080001" cy="106680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31957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mericanCootLDB.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7937500" cy="5257800"/>
          </a:xfrm>
          <a:prstGeom prst="rect">
            <a:avLst/>
          </a:prstGeom>
        </p:spPr>
      </p:pic>
    </p:spTree>
    <p:extLst>
      <p:ext uri="{BB962C8B-B14F-4D97-AF65-F5344CB8AC3E}">
        <p14:creationId xmlns:p14="http://schemas.microsoft.com/office/powerpoint/2010/main" val="32952206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mericanCootLDB.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7937500" cy="5257800"/>
          </a:xfrm>
          <a:prstGeom prst="rect">
            <a:avLst/>
          </a:prstGeom>
        </p:spPr>
      </p:pic>
      <p:sp>
        <p:nvSpPr>
          <p:cNvPr id="3" name="TextBox 2"/>
          <p:cNvSpPr txBox="1"/>
          <p:nvPr/>
        </p:nvSpPr>
        <p:spPr>
          <a:xfrm>
            <a:off x="1368738" y="5798455"/>
            <a:ext cx="6414537" cy="584776"/>
          </a:xfrm>
          <a:prstGeom prst="rect">
            <a:avLst/>
          </a:prstGeom>
          <a:noFill/>
        </p:spPr>
        <p:txBody>
          <a:bodyPr wrap="none" rtlCol="0">
            <a:spAutoFit/>
          </a:bodyPr>
          <a:lstStyle/>
          <a:p>
            <a:r>
              <a:rPr lang="en-US" sz="3200" b="1" dirty="0">
                <a:solidFill>
                  <a:srgbClr val="CCFFCC"/>
                </a:solidFill>
              </a:rPr>
              <a:t>American Coot; Rallidae; Gruiformes</a:t>
            </a:r>
          </a:p>
        </p:txBody>
      </p:sp>
      <p:sp>
        <p:nvSpPr>
          <p:cNvPr id="4" name="TextBox 3"/>
          <p:cNvSpPr txBox="1"/>
          <p:nvPr/>
        </p:nvSpPr>
        <p:spPr>
          <a:xfrm>
            <a:off x="660399" y="464368"/>
            <a:ext cx="2963333" cy="1200328"/>
          </a:xfrm>
          <a:prstGeom prst="rect">
            <a:avLst/>
          </a:prstGeom>
          <a:noFill/>
        </p:spPr>
        <p:txBody>
          <a:bodyPr wrap="square" rtlCol="0">
            <a:spAutoFit/>
          </a:bodyPr>
          <a:lstStyle/>
          <a:p>
            <a:r>
              <a:rPr lang="en-US" sz="2400" b="1" dirty="0">
                <a:solidFill>
                  <a:schemeClr val="bg1"/>
                </a:solidFill>
              </a:rPr>
              <a:t>Only species with mostly pale bill rising high on forehead</a:t>
            </a:r>
          </a:p>
        </p:txBody>
      </p:sp>
    </p:spTree>
    <p:extLst>
      <p:ext uri="{BB962C8B-B14F-4D97-AF65-F5344CB8AC3E}">
        <p14:creationId xmlns:p14="http://schemas.microsoft.com/office/powerpoint/2010/main" val="31096393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illde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
            <a:ext cx="7033533" cy="5820249"/>
          </a:xfrm>
          <a:prstGeom prst="rect">
            <a:avLst/>
          </a:prstGeom>
        </p:spPr>
      </p:pic>
      <p:sp>
        <p:nvSpPr>
          <p:cNvPr id="4" name="Rectangle 3"/>
          <p:cNvSpPr/>
          <p:nvPr/>
        </p:nvSpPr>
        <p:spPr>
          <a:xfrm>
            <a:off x="16282" y="0"/>
            <a:ext cx="7017250" cy="183965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 y="3109500"/>
            <a:ext cx="7033531" cy="296298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6282" y="1839655"/>
            <a:ext cx="4754147" cy="126984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96543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illde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
            <a:ext cx="7033533" cy="5820249"/>
          </a:xfrm>
          <a:prstGeom prst="rect">
            <a:avLst/>
          </a:prstGeom>
        </p:spPr>
      </p:pic>
    </p:spTree>
    <p:extLst>
      <p:ext uri="{BB962C8B-B14F-4D97-AF65-F5344CB8AC3E}">
        <p14:creationId xmlns:p14="http://schemas.microsoft.com/office/powerpoint/2010/main" val="33638653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illde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
            <a:ext cx="7033533" cy="5820249"/>
          </a:xfrm>
          <a:prstGeom prst="rect">
            <a:avLst/>
          </a:prstGeom>
        </p:spPr>
      </p:pic>
      <p:sp>
        <p:nvSpPr>
          <p:cNvPr id="4" name="TextBox 3"/>
          <p:cNvSpPr txBox="1"/>
          <p:nvPr/>
        </p:nvSpPr>
        <p:spPr>
          <a:xfrm>
            <a:off x="577017" y="1449180"/>
            <a:ext cx="3132668" cy="461665"/>
          </a:xfrm>
          <a:prstGeom prst="rect">
            <a:avLst/>
          </a:prstGeom>
          <a:noFill/>
        </p:spPr>
        <p:txBody>
          <a:bodyPr wrap="square" rtlCol="0">
            <a:spAutoFit/>
          </a:bodyPr>
          <a:lstStyle/>
          <a:p>
            <a:r>
              <a:rPr lang="en-US" sz="2400" b="1" dirty="0">
                <a:solidFill>
                  <a:srgbClr val="CCFFCC"/>
                </a:solidFill>
              </a:rPr>
              <a:t>Two breast bands …</a:t>
            </a:r>
          </a:p>
        </p:txBody>
      </p:sp>
      <p:sp>
        <p:nvSpPr>
          <p:cNvPr id="6" name="TextBox 5"/>
          <p:cNvSpPr txBox="1"/>
          <p:nvPr/>
        </p:nvSpPr>
        <p:spPr>
          <a:xfrm>
            <a:off x="1219692" y="5967788"/>
            <a:ext cx="6844742" cy="584776"/>
          </a:xfrm>
          <a:prstGeom prst="rect">
            <a:avLst/>
          </a:prstGeom>
          <a:noFill/>
        </p:spPr>
        <p:txBody>
          <a:bodyPr wrap="none" rtlCol="0">
            <a:spAutoFit/>
          </a:bodyPr>
          <a:lstStyle/>
          <a:p>
            <a:r>
              <a:rPr lang="en-US" sz="3200" b="1" dirty="0">
                <a:solidFill>
                  <a:srgbClr val="CCFFCC"/>
                </a:solidFill>
              </a:rPr>
              <a:t>Killdeer; Charadriidae; Charadriiformes</a:t>
            </a:r>
          </a:p>
        </p:txBody>
      </p:sp>
    </p:spTree>
    <p:extLst>
      <p:ext uri="{BB962C8B-B14F-4D97-AF65-F5344CB8AC3E}">
        <p14:creationId xmlns:p14="http://schemas.microsoft.com/office/powerpoint/2010/main" val="40865708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lson's_Snip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7371907" cy="4953000"/>
          </a:xfrm>
          <a:prstGeom prst="rect">
            <a:avLst/>
          </a:prstGeom>
        </p:spPr>
      </p:pic>
      <p:sp>
        <p:nvSpPr>
          <p:cNvPr id="4" name="Rectangle 3"/>
          <p:cNvSpPr/>
          <p:nvPr/>
        </p:nvSpPr>
        <p:spPr>
          <a:xfrm>
            <a:off x="127000" y="2540315"/>
            <a:ext cx="7244906" cy="344714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91484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lson's_Snip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7371907" cy="4953000"/>
          </a:xfrm>
          <a:prstGeom prst="rect">
            <a:avLst/>
          </a:prstGeom>
        </p:spPr>
      </p:pic>
    </p:spTree>
    <p:extLst>
      <p:ext uri="{BB962C8B-B14F-4D97-AF65-F5344CB8AC3E}">
        <p14:creationId xmlns:p14="http://schemas.microsoft.com/office/powerpoint/2010/main" val="41539526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lson's_Snip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7371907" cy="4953000"/>
          </a:xfrm>
          <a:prstGeom prst="rect">
            <a:avLst/>
          </a:prstGeom>
        </p:spPr>
      </p:pic>
      <p:sp>
        <p:nvSpPr>
          <p:cNvPr id="4" name="TextBox 3"/>
          <p:cNvSpPr txBox="1"/>
          <p:nvPr/>
        </p:nvSpPr>
        <p:spPr>
          <a:xfrm>
            <a:off x="520041" y="5958951"/>
            <a:ext cx="8067633" cy="584776"/>
          </a:xfrm>
          <a:prstGeom prst="rect">
            <a:avLst/>
          </a:prstGeom>
          <a:noFill/>
        </p:spPr>
        <p:txBody>
          <a:bodyPr wrap="none" rtlCol="0">
            <a:spAutoFit/>
          </a:bodyPr>
          <a:lstStyle/>
          <a:p>
            <a:r>
              <a:rPr lang="en-US" sz="3200" b="1" dirty="0">
                <a:solidFill>
                  <a:srgbClr val="CCFFCC"/>
                </a:solidFill>
              </a:rPr>
              <a:t>Wilson’s Snipe; Scolopacidae; Charadriiformes</a:t>
            </a:r>
          </a:p>
        </p:txBody>
      </p:sp>
      <p:sp>
        <p:nvSpPr>
          <p:cNvPr id="5" name="TextBox 4"/>
          <p:cNvSpPr txBox="1"/>
          <p:nvPr/>
        </p:nvSpPr>
        <p:spPr>
          <a:xfrm>
            <a:off x="4553858" y="5035621"/>
            <a:ext cx="3556000" cy="923330"/>
          </a:xfrm>
          <a:prstGeom prst="rect">
            <a:avLst/>
          </a:prstGeom>
          <a:noFill/>
        </p:spPr>
        <p:txBody>
          <a:bodyPr wrap="square" rtlCol="0">
            <a:spAutoFit/>
          </a:bodyPr>
          <a:lstStyle/>
          <a:p>
            <a:r>
              <a:rPr lang="en-US" dirty="0">
                <a:solidFill>
                  <a:srgbClr val="CCFFCC"/>
                </a:solidFill>
              </a:rPr>
              <a:t>Conspicuous head and back stripes; extremely long bill; strongly banded sides and flanks</a:t>
            </a:r>
          </a:p>
        </p:txBody>
      </p:sp>
    </p:spTree>
    <p:extLst>
      <p:ext uri="{BB962C8B-B14F-4D97-AF65-F5344CB8AC3E}">
        <p14:creationId xmlns:p14="http://schemas.microsoft.com/office/powerpoint/2010/main" val="2315518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spian Ter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091796"/>
          </a:xfrm>
          <a:prstGeom prst="rect">
            <a:avLst/>
          </a:prstGeom>
        </p:spPr>
      </p:pic>
    </p:spTree>
    <p:extLst>
      <p:ext uri="{BB962C8B-B14F-4D97-AF65-F5344CB8AC3E}">
        <p14:creationId xmlns:p14="http://schemas.microsoft.com/office/powerpoint/2010/main" val="23741665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rn-ow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37127" y="243607"/>
            <a:ext cx="4152900" cy="5080000"/>
          </a:xfrm>
          <a:prstGeom prst="rect">
            <a:avLst/>
          </a:prstGeom>
        </p:spPr>
      </p:pic>
      <p:sp>
        <p:nvSpPr>
          <p:cNvPr id="3" name="Rectangle 2"/>
          <p:cNvSpPr/>
          <p:nvPr/>
        </p:nvSpPr>
        <p:spPr>
          <a:xfrm>
            <a:off x="2536649" y="2642501"/>
            <a:ext cx="4724667" cy="268110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2689049" y="243607"/>
            <a:ext cx="4724667" cy="133419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690384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rn-ow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37127" y="243607"/>
            <a:ext cx="4152900" cy="5080000"/>
          </a:xfrm>
          <a:prstGeom prst="rect">
            <a:avLst/>
          </a:prstGeom>
        </p:spPr>
      </p:pic>
    </p:spTree>
    <p:extLst>
      <p:ext uri="{BB962C8B-B14F-4D97-AF65-F5344CB8AC3E}">
        <p14:creationId xmlns:p14="http://schemas.microsoft.com/office/powerpoint/2010/main" val="12538242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000" y="0"/>
            <a:ext cx="8369739" cy="6858000"/>
          </a:xfrm>
          <a:prstGeom prst="rect">
            <a:avLst/>
          </a:prstGeom>
        </p:spPr>
      </p:pic>
      <p:sp>
        <p:nvSpPr>
          <p:cNvPr id="7" name="TextBox 6"/>
          <p:cNvSpPr txBox="1"/>
          <p:nvPr/>
        </p:nvSpPr>
        <p:spPr>
          <a:xfrm>
            <a:off x="867104" y="0"/>
            <a:ext cx="5297214" cy="5817476"/>
          </a:xfrm>
          <a:prstGeom prst="rect">
            <a:avLst/>
          </a:prstGeom>
          <a:solidFill>
            <a:schemeClr val="tx1"/>
          </a:solidFill>
        </p:spPr>
        <p:txBody>
          <a:bodyPr wrap="square" rtlCol="0">
            <a:spAutoFit/>
          </a:bodyPr>
          <a:lstStyle/>
          <a:p>
            <a:endParaRPr lang="en-US"/>
          </a:p>
        </p:txBody>
      </p:sp>
    </p:spTree>
    <p:extLst>
      <p:ext uri="{BB962C8B-B14F-4D97-AF65-F5344CB8AC3E}">
        <p14:creationId xmlns:p14="http://schemas.microsoft.com/office/powerpoint/2010/main" val="11027850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000" y="0"/>
            <a:ext cx="8369739" cy="6858000"/>
          </a:xfrm>
          <a:prstGeom prst="rect">
            <a:avLst/>
          </a:prstGeom>
        </p:spPr>
      </p:pic>
    </p:spTree>
    <p:extLst>
      <p:ext uri="{BB962C8B-B14F-4D97-AF65-F5344CB8AC3E}">
        <p14:creationId xmlns:p14="http://schemas.microsoft.com/office/powerpoint/2010/main" val="3432831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mon Ground Dov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9306" y="658556"/>
            <a:ext cx="7086306" cy="5335572"/>
          </a:xfrm>
          <a:prstGeom prst="rect">
            <a:avLst/>
          </a:prstGeom>
        </p:spPr>
      </p:pic>
      <p:sp>
        <p:nvSpPr>
          <p:cNvPr id="3" name="Rectangle 2"/>
          <p:cNvSpPr/>
          <p:nvPr/>
        </p:nvSpPr>
        <p:spPr>
          <a:xfrm>
            <a:off x="909306" y="3065859"/>
            <a:ext cx="7086306" cy="292826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3869251" y="635473"/>
            <a:ext cx="4724667" cy="268110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72371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mon Ground Dov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9306" y="658556"/>
            <a:ext cx="7086306" cy="5335572"/>
          </a:xfrm>
          <a:prstGeom prst="rect">
            <a:avLst/>
          </a:prstGeom>
        </p:spPr>
      </p:pic>
    </p:spTree>
    <p:extLst>
      <p:ext uri="{BB962C8B-B14F-4D97-AF65-F5344CB8AC3E}">
        <p14:creationId xmlns:p14="http://schemas.microsoft.com/office/powerpoint/2010/main" val="11850345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n_Screech_Ow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00282" y="349650"/>
            <a:ext cx="4723314" cy="6273151"/>
          </a:xfrm>
          <a:prstGeom prst="rect">
            <a:avLst/>
          </a:prstGeom>
        </p:spPr>
      </p:pic>
      <p:sp>
        <p:nvSpPr>
          <p:cNvPr id="3" name="Rectangle 2"/>
          <p:cNvSpPr/>
          <p:nvPr/>
        </p:nvSpPr>
        <p:spPr>
          <a:xfrm>
            <a:off x="3841028" y="326567"/>
            <a:ext cx="3511798" cy="629623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932207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n_Screech_Ow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00282" y="349650"/>
            <a:ext cx="4723314" cy="6273151"/>
          </a:xfrm>
          <a:prstGeom prst="rect">
            <a:avLst/>
          </a:prstGeom>
        </p:spPr>
      </p:pic>
    </p:spTree>
    <p:extLst>
      <p:ext uri="{BB962C8B-B14F-4D97-AF65-F5344CB8AC3E}">
        <p14:creationId xmlns:p14="http://schemas.microsoft.com/office/powerpoint/2010/main" val="9305150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rring-gul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2521" y="668612"/>
            <a:ext cx="8229600" cy="5468112"/>
          </a:xfrm>
          <a:prstGeom prst="rect">
            <a:avLst/>
          </a:prstGeom>
        </p:spPr>
      </p:pic>
      <p:sp>
        <p:nvSpPr>
          <p:cNvPr id="3" name="Rectangle 2"/>
          <p:cNvSpPr/>
          <p:nvPr/>
        </p:nvSpPr>
        <p:spPr>
          <a:xfrm>
            <a:off x="372521" y="1733067"/>
            <a:ext cx="8229600" cy="440365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2633849" y="668612"/>
            <a:ext cx="5968271" cy="106445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92642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rring-gul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2521" y="668612"/>
            <a:ext cx="8229600" cy="5468112"/>
          </a:xfrm>
          <a:prstGeom prst="rect">
            <a:avLst/>
          </a:prstGeom>
        </p:spPr>
      </p:pic>
    </p:spTree>
    <p:extLst>
      <p:ext uri="{BB962C8B-B14F-4D97-AF65-F5344CB8AC3E}">
        <p14:creationId xmlns:p14="http://schemas.microsoft.com/office/powerpoint/2010/main" val="2002160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ack Billed Cuckoo.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85569" y="1129233"/>
            <a:ext cx="6615976" cy="4428569"/>
          </a:xfrm>
          <a:prstGeom prst="rect">
            <a:avLst/>
          </a:prstGeom>
        </p:spPr>
      </p:pic>
      <p:sp>
        <p:nvSpPr>
          <p:cNvPr id="3" name="Rectangle 2"/>
          <p:cNvSpPr/>
          <p:nvPr/>
        </p:nvSpPr>
        <p:spPr>
          <a:xfrm>
            <a:off x="1285569" y="2461746"/>
            <a:ext cx="6615976" cy="30960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608062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ast Ter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62491" y="1918384"/>
            <a:ext cx="6224259" cy="3867501"/>
          </a:xfrm>
          <a:prstGeom prst="rect">
            <a:avLst/>
          </a:prstGeom>
        </p:spPr>
      </p:pic>
      <p:sp>
        <p:nvSpPr>
          <p:cNvPr id="3" name="Rectangle 2"/>
          <p:cNvSpPr/>
          <p:nvPr/>
        </p:nvSpPr>
        <p:spPr>
          <a:xfrm>
            <a:off x="1362491" y="3496621"/>
            <a:ext cx="6224259" cy="27126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017363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ast Ter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62491" y="1918384"/>
            <a:ext cx="6224259" cy="3867501"/>
          </a:xfrm>
          <a:prstGeom prst="rect">
            <a:avLst/>
          </a:prstGeom>
        </p:spPr>
      </p:pic>
    </p:spTree>
    <p:extLst>
      <p:ext uri="{BB962C8B-B14F-4D97-AF65-F5344CB8AC3E}">
        <p14:creationId xmlns:p14="http://schemas.microsoft.com/office/powerpoint/2010/main" val="13654607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urning_dov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85063" y="1815927"/>
            <a:ext cx="5397500" cy="4051300"/>
          </a:xfrm>
          <a:prstGeom prst="rect">
            <a:avLst/>
          </a:prstGeom>
        </p:spPr>
      </p:pic>
      <p:sp>
        <p:nvSpPr>
          <p:cNvPr id="3" name="Rectangle 2"/>
          <p:cNvSpPr/>
          <p:nvPr/>
        </p:nvSpPr>
        <p:spPr>
          <a:xfrm>
            <a:off x="1583444" y="1815928"/>
            <a:ext cx="3527476" cy="40513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62995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urning_dov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85063" y="1815927"/>
            <a:ext cx="5397500" cy="4051300"/>
          </a:xfrm>
          <a:prstGeom prst="rect">
            <a:avLst/>
          </a:prstGeom>
        </p:spPr>
      </p:pic>
    </p:spTree>
    <p:extLst>
      <p:ext uri="{BB962C8B-B14F-4D97-AF65-F5344CB8AC3E}">
        <p14:creationId xmlns:p14="http://schemas.microsoft.com/office/powerpoint/2010/main" val="15185042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eat horned owl.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25035" y="357215"/>
            <a:ext cx="5010428" cy="5952984"/>
          </a:xfrm>
          <a:prstGeom prst="rect">
            <a:avLst/>
          </a:prstGeom>
        </p:spPr>
      </p:pic>
      <p:sp>
        <p:nvSpPr>
          <p:cNvPr id="3" name="Rectangle 2"/>
          <p:cNvSpPr/>
          <p:nvPr/>
        </p:nvSpPr>
        <p:spPr>
          <a:xfrm>
            <a:off x="1825035" y="2799300"/>
            <a:ext cx="5010428" cy="351089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1825035" y="271305"/>
            <a:ext cx="5010428" cy="133041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97929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eat horned owl.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25035" y="357215"/>
            <a:ext cx="5010428" cy="5952984"/>
          </a:xfrm>
          <a:prstGeom prst="rect">
            <a:avLst/>
          </a:prstGeom>
        </p:spPr>
      </p:pic>
    </p:spTree>
    <p:extLst>
      <p:ext uri="{BB962C8B-B14F-4D97-AF65-F5344CB8AC3E}">
        <p14:creationId xmlns:p14="http://schemas.microsoft.com/office/powerpoint/2010/main" val="34777985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een-winged_Tea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9063999" cy="6036765"/>
          </a:xfrm>
          <a:prstGeom prst="rect">
            <a:avLst/>
          </a:prstGeom>
        </p:spPr>
      </p:pic>
      <p:sp>
        <p:nvSpPr>
          <p:cNvPr id="3" name="Rectangle 2"/>
          <p:cNvSpPr/>
          <p:nvPr/>
        </p:nvSpPr>
        <p:spPr>
          <a:xfrm>
            <a:off x="0" y="0"/>
            <a:ext cx="4680857" cy="6036764"/>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5860144" y="-1385556"/>
            <a:ext cx="3203856" cy="7422320"/>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63687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een-winged_Tea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9063999" cy="6036765"/>
          </a:xfrm>
          <a:prstGeom prst="rect">
            <a:avLst/>
          </a:prstGeom>
        </p:spPr>
      </p:pic>
      <p:sp>
        <p:nvSpPr>
          <p:cNvPr id="3" name="TextBox 2"/>
          <p:cNvSpPr txBox="1"/>
          <p:nvPr/>
        </p:nvSpPr>
        <p:spPr>
          <a:xfrm>
            <a:off x="3778318" y="57614"/>
            <a:ext cx="5365682" cy="1077218"/>
          </a:xfrm>
          <a:prstGeom prst="rect">
            <a:avLst/>
          </a:prstGeom>
          <a:noFill/>
        </p:spPr>
        <p:txBody>
          <a:bodyPr wrap="square" rtlCol="0">
            <a:spAutoFit/>
          </a:bodyPr>
          <a:lstStyle/>
          <a:p>
            <a:r>
              <a:rPr lang="en-US" sz="3200" b="1" dirty="0"/>
              <a:t>Green-winged Teal; </a:t>
            </a:r>
          </a:p>
          <a:p>
            <a:r>
              <a:rPr lang="en-US" sz="3200" b="1" dirty="0"/>
              <a:t>Anatidae; Anseriformes</a:t>
            </a:r>
          </a:p>
        </p:txBody>
      </p:sp>
      <p:sp>
        <p:nvSpPr>
          <p:cNvPr id="4" name="TextBox 3"/>
          <p:cNvSpPr txBox="1"/>
          <p:nvPr/>
        </p:nvSpPr>
        <p:spPr>
          <a:xfrm>
            <a:off x="0" y="4770332"/>
            <a:ext cx="4550444" cy="1200329"/>
          </a:xfrm>
          <a:prstGeom prst="rect">
            <a:avLst/>
          </a:prstGeom>
          <a:noFill/>
        </p:spPr>
        <p:txBody>
          <a:bodyPr wrap="square" rtlCol="0">
            <a:spAutoFit/>
          </a:bodyPr>
          <a:lstStyle/>
          <a:p>
            <a:r>
              <a:rPr lang="en-US" b="1" dirty="0">
                <a:solidFill>
                  <a:srgbClr val="008000"/>
                </a:solidFill>
              </a:rPr>
              <a:t>Green </a:t>
            </a:r>
            <a:r>
              <a:rPr lang="en-US" b="1" dirty="0"/>
              <a:t>face patch on reddish-chestnut head unique.  Warning = that white mark on the sides of the breast sometimes hard to see in study skins</a:t>
            </a:r>
          </a:p>
        </p:txBody>
      </p:sp>
    </p:spTree>
    <p:extLst>
      <p:ext uri="{BB962C8B-B14F-4D97-AF65-F5344CB8AC3E}">
        <p14:creationId xmlns:p14="http://schemas.microsoft.com/office/powerpoint/2010/main" val="19859205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cklingv Canada Goose.1944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5183"/>
            <a:ext cx="8763817" cy="6791958"/>
          </a:xfrm>
          <a:prstGeom prst="rect">
            <a:avLst/>
          </a:prstGeom>
        </p:spPr>
      </p:pic>
      <p:sp>
        <p:nvSpPr>
          <p:cNvPr id="3" name="Rectangle 2"/>
          <p:cNvSpPr/>
          <p:nvPr/>
        </p:nvSpPr>
        <p:spPr>
          <a:xfrm>
            <a:off x="-1" y="3151661"/>
            <a:ext cx="8763817" cy="3655479"/>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rgbClr val="FFFF00"/>
                </a:solidFill>
              </a:rPr>
              <a:t>Two species!</a:t>
            </a:r>
          </a:p>
        </p:txBody>
      </p:sp>
      <p:sp>
        <p:nvSpPr>
          <p:cNvPr id="4" name="Rectangle 3"/>
          <p:cNvSpPr/>
          <p:nvPr/>
        </p:nvSpPr>
        <p:spPr>
          <a:xfrm>
            <a:off x="4938464" y="-26574"/>
            <a:ext cx="3825351" cy="3534086"/>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09643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cklingv Canada Goose.1944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5183"/>
            <a:ext cx="8763817" cy="6791958"/>
          </a:xfrm>
          <a:prstGeom prst="rect">
            <a:avLst/>
          </a:prstGeom>
        </p:spPr>
      </p:pic>
      <p:sp>
        <p:nvSpPr>
          <p:cNvPr id="3" name="TextBox 2"/>
          <p:cNvSpPr txBox="1"/>
          <p:nvPr/>
        </p:nvSpPr>
        <p:spPr>
          <a:xfrm>
            <a:off x="2743592" y="183280"/>
            <a:ext cx="6239712" cy="1077218"/>
          </a:xfrm>
          <a:prstGeom prst="rect">
            <a:avLst/>
          </a:prstGeom>
          <a:noFill/>
        </p:spPr>
        <p:txBody>
          <a:bodyPr wrap="square" rtlCol="0">
            <a:spAutoFit/>
          </a:bodyPr>
          <a:lstStyle/>
          <a:p>
            <a:r>
              <a:rPr lang="en-US" sz="3200" b="1" dirty="0">
                <a:solidFill>
                  <a:srgbClr val="FFFF00"/>
                </a:solidFill>
              </a:rPr>
              <a:t>Canada Goose and Cackling Goose; Anatidae; Anseriformes</a:t>
            </a:r>
          </a:p>
        </p:txBody>
      </p:sp>
      <p:sp>
        <p:nvSpPr>
          <p:cNvPr id="4" name="TextBox 3"/>
          <p:cNvSpPr txBox="1"/>
          <p:nvPr/>
        </p:nvSpPr>
        <p:spPr>
          <a:xfrm>
            <a:off x="313554" y="4624737"/>
            <a:ext cx="7885867" cy="830997"/>
          </a:xfrm>
          <a:prstGeom prst="rect">
            <a:avLst/>
          </a:prstGeom>
          <a:noFill/>
        </p:spPr>
        <p:txBody>
          <a:bodyPr wrap="square" rtlCol="0">
            <a:spAutoFit/>
          </a:bodyPr>
          <a:lstStyle/>
          <a:p>
            <a:r>
              <a:rPr lang="en-US" sz="2400" b="1" dirty="0"/>
              <a:t>Check out the difference in bill shape: Cackling is disproportionately shorter, more triangular</a:t>
            </a:r>
          </a:p>
        </p:txBody>
      </p:sp>
    </p:spTree>
    <p:extLst>
      <p:ext uri="{BB962C8B-B14F-4D97-AF65-F5344CB8AC3E}">
        <p14:creationId xmlns:p14="http://schemas.microsoft.com/office/powerpoint/2010/main" val="2239038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ack Billed Cucko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37235"/>
            <a:ext cx="9144000" cy="6120765"/>
          </a:xfrm>
          <a:prstGeom prst="rect">
            <a:avLst/>
          </a:prstGeom>
        </p:spPr>
      </p:pic>
    </p:spTree>
    <p:extLst>
      <p:ext uri="{BB962C8B-B14F-4D97-AF65-F5344CB8AC3E}">
        <p14:creationId xmlns:p14="http://schemas.microsoft.com/office/powerpoint/2010/main" val="12040481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ughing_Gull.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1759" y="778658"/>
            <a:ext cx="6851141" cy="5048369"/>
          </a:xfrm>
          <a:prstGeom prst="rect">
            <a:avLst/>
          </a:prstGeom>
        </p:spPr>
      </p:pic>
      <p:sp>
        <p:nvSpPr>
          <p:cNvPr id="4" name="Rectangle 3"/>
          <p:cNvSpPr/>
          <p:nvPr/>
        </p:nvSpPr>
        <p:spPr>
          <a:xfrm>
            <a:off x="1081759" y="2634225"/>
            <a:ext cx="6851141" cy="319280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50057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ughing_Gull.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759" y="778658"/>
            <a:ext cx="6851141" cy="5048369"/>
          </a:xfrm>
          <a:prstGeom prst="rect">
            <a:avLst/>
          </a:prstGeom>
        </p:spPr>
      </p:pic>
    </p:spTree>
    <p:extLst>
      <p:ext uri="{BB962C8B-B14F-4D97-AF65-F5344CB8AC3E}">
        <p14:creationId xmlns:p14="http://schemas.microsoft.com/office/powerpoint/2010/main" val="20573115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nvasbak.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71500"/>
            <a:ext cx="9144000" cy="5715000"/>
          </a:xfrm>
          <a:prstGeom prst="rect">
            <a:avLst/>
          </a:prstGeom>
        </p:spPr>
      </p:pic>
      <p:sp>
        <p:nvSpPr>
          <p:cNvPr id="3" name="Rectangle 2"/>
          <p:cNvSpPr/>
          <p:nvPr/>
        </p:nvSpPr>
        <p:spPr>
          <a:xfrm>
            <a:off x="-1" y="4123816"/>
            <a:ext cx="9144001" cy="2683324"/>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dirty="0">
              <a:solidFill>
                <a:srgbClr val="FFFF00"/>
              </a:solidFill>
            </a:endParaRPr>
          </a:p>
        </p:txBody>
      </p:sp>
      <p:sp>
        <p:nvSpPr>
          <p:cNvPr id="4" name="Rectangle 3"/>
          <p:cNvSpPr/>
          <p:nvPr/>
        </p:nvSpPr>
        <p:spPr>
          <a:xfrm>
            <a:off x="0" y="571499"/>
            <a:ext cx="9144000" cy="2423363"/>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dirty="0">
              <a:solidFill>
                <a:srgbClr val="FFFF00"/>
              </a:solidFill>
            </a:endParaRPr>
          </a:p>
        </p:txBody>
      </p:sp>
      <p:sp>
        <p:nvSpPr>
          <p:cNvPr id="5" name="Rectangle 4"/>
          <p:cNvSpPr/>
          <p:nvPr/>
        </p:nvSpPr>
        <p:spPr>
          <a:xfrm>
            <a:off x="5318649" y="773102"/>
            <a:ext cx="3825351" cy="3534086"/>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 y="1478697"/>
            <a:ext cx="3417732" cy="3534086"/>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765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nvasbak.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71500"/>
            <a:ext cx="9144000" cy="5715000"/>
          </a:xfrm>
          <a:prstGeom prst="rect">
            <a:avLst/>
          </a:prstGeom>
        </p:spPr>
      </p:pic>
      <p:sp>
        <p:nvSpPr>
          <p:cNvPr id="3" name="TextBox 2"/>
          <p:cNvSpPr txBox="1"/>
          <p:nvPr/>
        </p:nvSpPr>
        <p:spPr>
          <a:xfrm>
            <a:off x="125421" y="4871573"/>
            <a:ext cx="5408796" cy="1077218"/>
          </a:xfrm>
          <a:prstGeom prst="rect">
            <a:avLst/>
          </a:prstGeom>
          <a:noFill/>
        </p:spPr>
        <p:txBody>
          <a:bodyPr wrap="square" rtlCol="0">
            <a:spAutoFit/>
          </a:bodyPr>
          <a:lstStyle/>
          <a:p>
            <a:r>
              <a:rPr lang="en-US" sz="3200" b="1" dirty="0">
                <a:solidFill>
                  <a:srgbClr val="FFFF00"/>
                </a:solidFill>
              </a:rPr>
              <a:t>Canvasback; Anatidae; Anseriformes</a:t>
            </a:r>
          </a:p>
        </p:txBody>
      </p:sp>
      <p:sp>
        <p:nvSpPr>
          <p:cNvPr id="4" name="TextBox 3"/>
          <p:cNvSpPr txBox="1"/>
          <p:nvPr/>
        </p:nvSpPr>
        <p:spPr>
          <a:xfrm>
            <a:off x="5252019" y="571499"/>
            <a:ext cx="3891982" cy="830997"/>
          </a:xfrm>
          <a:prstGeom prst="rect">
            <a:avLst/>
          </a:prstGeom>
          <a:noFill/>
        </p:spPr>
        <p:txBody>
          <a:bodyPr wrap="square" rtlCol="0">
            <a:spAutoFit/>
          </a:bodyPr>
          <a:lstStyle/>
          <a:p>
            <a:r>
              <a:rPr lang="en-US" sz="2400" b="1" dirty="0"/>
              <a:t>Reddish head, white back, black breast</a:t>
            </a:r>
          </a:p>
        </p:txBody>
      </p:sp>
    </p:spTree>
    <p:extLst>
      <p:ext uri="{BB962C8B-B14F-4D97-AF65-F5344CB8AC3E}">
        <p14:creationId xmlns:p14="http://schemas.microsoft.com/office/powerpoint/2010/main" val="13305819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rthern_bobwhit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2200" y="0"/>
            <a:ext cx="6763658" cy="5666442"/>
          </a:xfrm>
          <a:prstGeom prst="rect">
            <a:avLst/>
          </a:prstGeom>
        </p:spPr>
      </p:pic>
      <p:sp>
        <p:nvSpPr>
          <p:cNvPr id="3" name="Rectangle 2"/>
          <p:cNvSpPr/>
          <p:nvPr/>
        </p:nvSpPr>
        <p:spPr>
          <a:xfrm>
            <a:off x="3338286" y="-2"/>
            <a:ext cx="4517572" cy="5666443"/>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092200" y="-1"/>
            <a:ext cx="2246086" cy="2013857"/>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092200" y="3301999"/>
            <a:ext cx="2246086" cy="2364441"/>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5513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rthern_bobwhit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2200" y="0"/>
            <a:ext cx="6763658" cy="5666442"/>
          </a:xfrm>
          <a:prstGeom prst="rect">
            <a:avLst/>
          </a:prstGeom>
        </p:spPr>
      </p:pic>
      <p:sp>
        <p:nvSpPr>
          <p:cNvPr id="3" name="TextBox 2"/>
          <p:cNvSpPr txBox="1"/>
          <p:nvPr/>
        </p:nvSpPr>
        <p:spPr>
          <a:xfrm>
            <a:off x="35434" y="5642429"/>
            <a:ext cx="9003806" cy="584776"/>
          </a:xfrm>
          <a:prstGeom prst="rect">
            <a:avLst/>
          </a:prstGeom>
          <a:noFill/>
        </p:spPr>
        <p:txBody>
          <a:bodyPr wrap="square" rtlCol="0">
            <a:spAutoFit/>
          </a:bodyPr>
          <a:lstStyle/>
          <a:p>
            <a:pPr algn="ctr"/>
            <a:r>
              <a:rPr lang="en-US" sz="3200" b="1" dirty="0">
                <a:solidFill>
                  <a:srgbClr val="FFFF00"/>
                </a:solidFill>
              </a:rPr>
              <a:t>Northern Bobwhite; Odontophoridae; Galliformes</a:t>
            </a:r>
          </a:p>
        </p:txBody>
      </p:sp>
      <p:sp>
        <p:nvSpPr>
          <p:cNvPr id="5" name="Rectangle 4"/>
          <p:cNvSpPr/>
          <p:nvPr/>
        </p:nvSpPr>
        <p:spPr>
          <a:xfrm>
            <a:off x="4064001" y="895813"/>
            <a:ext cx="3556000" cy="1015663"/>
          </a:xfrm>
          <a:prstGeom prst="rect">
            <a:avLst/>
          </a:prstGeom>
        </p:spPr>
        <p:txBody>
          <a:bodyPr wrap="square">
            <a:spAutoFit/>
          </a:bodyPr>
          <a:lstStyle/>
          <a:p>
            <a:r>
              <a:rPr lang="en-US" sz="2000" b="1" dirty="0">
                <a:solidFill>
                  <a:srgbClr val="FFFF00"/>
                </a:solidFill>
              </a:rPr>
              <a:t>Unmistakable; those wavy dark markings on the breast and belly are distinctive</a:t>
            </a:r>
          </a:p>
        </p:txBody>
      </p:sp>
    </p:spTree>
    <p:extLst>
      <p:ext uri="{BB962C8B-B14F-4D97-AF65-F5344CB8AC3E}">
        <p14:creationId xmlns:p14="http://schemas.microsoft.com/office/powerpoint/2010/main" val="11288360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BW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13305"/>
            <a:ext cx="9037015" cy="5625542"/>
          </a:xfrm>
          <a:prstGeom prst="rect">
            <a:avLst/>
          </a:prstGeom>
        </p:spPr>
      </p:pic>
      <p:sp>
        <p:nvSpPr>
          <p:cNvPr id="4" name="Rectangle 3"/>
          <p:cNvSpPr/>
          <p:nvPr/>
        </p:nvSpPr>
        <p:spPr>
          <a:xfrm>
            <a:off x="-1" y="4461242"/>
            <a:ext cx="9037015" cy="3201693"/>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0914" y="1520951"/>
            <a:ext cx="8996100" cy="1975669"/>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 y="0"/>
            <a:ext cx="3562257" cy="3649020"/>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077857" y="113304"/>
            <a:ext cx="2959157" cy="4347939"/>
          </a:xfrm>
          <a:prstGeom prst="rect">
            <a:avLst/>
          </a:prstGeom>
          <a:solidFill>
            <a:srgbClr val="0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52903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BW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13305"/>
            <a:ext cx="9037015" cy="5625542"/>
          </a:xfrm>
          <a:prstGeom prst="rect">
            <a:avLst/>
          </a:prstGeom>
        </p:spPr>
      </p:pic>
      <p:sp>
        <p:nvSpPr>
          <p:cNvPr id="3" name="Rectangle 2"/>
          <p:cNvSpPr/>
          <p:nvPr/>
        </p:nvSpPr>
        <p:spPr>
          <a:xfrm>
            <a:off x="386238" y="5777493"/>
            <a:ext cx="8650776" cy="523220"/>
          </a:xfrm>
          <a:prstGeom prst="rect">
            <a:avLst/>
          </a:prstGeom>
        </p:spPr>
        <p:txBody>
          <a:bodyPr wrap="square">
            <a:spAutoFit/>
          </a:bodyPr>
          <a:lstStyle/>
          <a:p>
            <a:r>
              <a:rPr lang="en-US" sz="2800" dirty="0">
                <a:solidFill>
                  <a:srgbClr val="CCFFCC"/>
                </a:solidFill>
              </a:rPr>
              <a:t>Black-bellied Whistling-Duck; Anatidae; Anseriformes</a:t>
            </a:r>
          </a:p>
        </p:txBody>
      </p:sp>
      <p:sp>
        <p:nvSpPr>
          <p:cNvPr id="4" name="TextBox 3"/>
          <p:cNvSpPr txBox="1"/>
          <p:nvPr/>
        </p:nvSpPr>
        <p:spPr>
          <a:xfrm>
            <a:off x="1802931" y="6332073"/>
            <a:ext cx="5301451" cy="400110"/>
          </a:xfrm>
          <a:prstGeom prst="rect">
            <a:avLst/>
          </a:prstGeom>
          <a:noFill/>
        </p:spPr>
        <p:txBody>
          <a:bodyPr wrap="none" rtlCol="0">
            <a:spAutoFit/>
          </a:bodyPr>
          <a:lstStyle/>
          <a:p>
            <a:r>
              <a:rPr lang="en-US" sz="2000" dirty="0">
                <a:solidFill>
                  <a:srgbClr val="FFFF00"/>
                </a:solidFill>
              </a:rPr>
              <a:t>No other duck has plain face and solid black belly</a:t>
            </a:r>
          </a:p>
        </p:txBody>
      </p:sp>
    </p:spTree>
    <p:extLst>
      <p:ext uri="{BB962C8B-B14F-4D97-AF65-F5344CB8AC3E}">
        <p14:creationId xmlns:p14="http://schemas.microsoft.com/office/powerpoint/2010/main" val="30550441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ue snow goos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68300"/>
            <a:ext cx="9144000" cy="6108700"/>
          </a:xfrm>
          <a:prstGeom prst="rect">
            <a:avLst/>
          </a:prstGeom>
        </p:spPr>
      </p:pic>
      <p:sp>
        <p:nvSpPr>
          <p:cNvPr id="3" name="Rectangle 2"/>
          <p:cNvSpPr/>
          <p:nvPr/>
        </p:nvSpPr>
        <p:spPr>
          <a:xfrm>
            <a:off x="0" y="438682"/>
            <a:ext cx="9144000" cy="1576008"/>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3026222"/>
            <a:ext cx="9144000" cy="3450778"/>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FFFF00"/>
                </a:solidFill>
              </a:rPr>
              <a:t>Tough one!</a:t>
            </a:r>
          </a:p>
        </p:txBody>
      </p:sp>
    </p:spTree>
    <p:extLst>
      <p:ext uri="{BB962C8B-B14F-4D97-AF65-F5344CB8AC3E}">
        <p14:creationId xmlns:p14="http://schemas.microsoft.com/office/powerpoint/2010/main" val="21104579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ue snow goos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68300"/>
            <a:ext cx="9144000" cy="6108700"/>
          </a:xfrm>
          <a:prstGeom prst="rect">
            <a:avLst/>
          </a:prstGeom>
        </p:spPr>
      </p:pic>
      <p:sp>
        <p:nvSpPr>
          <p:cNvPr id="5" name="TextBox 4"/>
          <p:cNvSpPr txBox="1"/>
          <p:nvPr/>
        </p:nvSpPr>
        <p:spPr>
          <a:xfrm>
            <a:off x="235165" y="4014057"/>
            <a:ext cx="8732679" cy="584776"/>
          </a:xfrm>
          <a:prstGeom prst="rect">
            <a:avLst/>
          </a:prstGeom>
          <a:noFill/>
        </p:spPr>
        <p:txBody>
          <a:bodyPr wrap="none" rtlCol="0">
            <a:spAutoFit/>
          </a:bodyPr>
          <a:lstStyle/>
          <a:p>
            <a:r>
              <a:rPr lang="en-US" sz="3200" b="1" dirty="0">
                <a:solidFill>
                  <a:srgbClr val="CCFFCC"/>
                </a:solidFill>
              </a:rPr>
              <a:t>Snow Goose (blue phase); Anatidae; Anseriformes</a:t>
            </a:r>
          </a:p>
        </p:txBody>
      </p:sp>
    </p:spTree>
    <p:extLst>
      <p:ext uri="{BB962C8B-B14F-4D97-AF65-F5344CB8AC3E}">
        <p14:creationId xmlns:p14="http://schemas.microsoft.com/office/powerpoint/2010/main" val="3050947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ack ter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13819" y="972154"/>
            <a:ext cx="5444941" cy="3959958"/>
          </a:xfrm>
          <a:prstGeom prst="rect">
            <a:avLst/>
          </a:prstGeom>
        </p:spPr>
      </p:pic>
      <p:sp>
        <p:nvSpPr>
          <p:cNvPr id="3" name="Rectangle 2"/>
          <p:cNvSpPr/>
          <p:nvPr/>
        </p:nvSpPr>
        <p:spPr>
          <a:xfrm>
            <a:off x="3273500" y="972155"/>
            <a:ext cx="4724667" cy="435145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324823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rthern-shovel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6857" y="0"/>
            <a:ext cx="7892143" cy="5899377"/>
          </a:xfrm>
          <a:prstGeom prst="rect">
            <a:avLst/>
          </a:prstGeom>
        </p:spPr>
      </p:pic>
      <p:sp>
        <p:nvSpPr>
          <p:cNvPr id="3" name="Rectangle 2"/>
          <p:cNvSpPr/>
          <p:nvPr/>
        </p:nvSpPr>
        <p:spPr>
          <a:xfrm>
            <a:off x="616858" y="-1"/>
            <a:ext cx="2249714" cy="5899378"/>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4666342" y="-1"/>
            <a:ext cx="3842657" cy="5899378"/>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4984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rthern-shovel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6857" y="0"/>
            <a:ext cx="7892143" cy="5899377"/>
          </a:xfrm>
          <a:prstGeom prst="rect">
            <a:avLst/>
          </a:prstGeom>
        </p:spPr>
      </p:pic>
      <p:sp>
        <p:nvSpPr>
          <p:cNvPr id="3" name="TextBox 2"/>
          <p:cNvSpPr txBox="1"/>
          <p:nvPr/>
        </p:nvSpPr>
        <p:spPr>
          <a:xfrm>
            <a:off x="35434" y="5934817"/>
            <a:ext cx="9003806" cy="584776"/>
          </a:xfrm>
          <a:prstGeom prst="rect">
            <a:avLst/>
          </a:prstGeom>
          <a:noFill/>
        </p:spPr>
        <p:txBody>
          <a:bodyPr wrap="square" rtlCol="0">
            <a:spAutoFit/>
          </a:bodyPr>
          <a:lstStyle/>
          <a:p>
            <a:pPr algn="ctr"/>
            <a:r>
              <a:rPr lang="en-US" sz="3200" b="1" dirty="0">
                <a:solidFill>
                  <a:srgbClr val="FFFF00"/>
                </a:solidFill>
              </a:rPr>
              <a:t>Northern Shoveler; Anatidae; Anseriformes</a:t>
            </a:r>
          </a:p>
        </p:txBody>
      </p:sp>
      <p:sp>
        <p:nvSpPr>
          <p:cNvPr id="4" name="Rectangle 3"/>
          <p:cNvSpPr/>
          <p:nvPr/>
        </p:nvSpPr>
        <p:spPr>
          <a:xfrm>
            <a:off x="1070430" y="4324813"/>
            <a:ext cx="3556000" cy="830997"/>
          </a:xfrm>
          <a:prstGeom prst="rect">
            <a:avLst/>
          </a:prstGeom>
        </p:spPr>
        <p:txBody>
          <a:bodyPr wrap="square">
            <a:spAutoFit/>
          </a:bodyPr>
          <a:lstStyle/>
          <a:p>
            <a:r>
              <a:rPr lang="en-US" sz="2400" b="1" dirty="0"/>
              <a:t>Expanded bill tip diagnostic</a:t>
            </a:r>
          </a:p>
        </p:txBody>
      </p:sp>
    </p:spTree>
    <p:extLst>
      <p:ext uri="{BB962C8B-B14F-4D97-AF65-F5344CB8AC3E}">
        <p14:creationId xmlns:p14="http://schemas.microsoft.com/office/powerpoint/2010/main" val="31413760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ld-turke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7286" y="0"/>
            <a:ext cx="8436429" cy="5624286"/>
          </a:xfrm>
          <a:prstGeom prst="rect">
            <a:avLst/>
          </a:prstGeom>
        </p:spPr>
      </p:pic>
      <p:sp>
        <p:nvSpPr>
          <p:cNvPr id="3" name="Rectangle 2"/>
          <p:cNvSpPr/>
          <p:nvPr/>
        </p:nvSpPr>
        <p:spPr>
          <a:xfrm>
            <a:off x="254000" y="0"/>
            <a:ext cx="4372429" cy="5765450"/>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6132286" y="0"/>
            <a:ext cx="2866571" cy="5765450"/>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027714" y="1052285"/>
            <a:ext cx="2703286" cy="4572001"/>
          </a:xfrm>
          <a:prstGeom prst="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52719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ld-turke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7286" y="0"/>
            <a:ext cx="8436429" cy="5624286"/>
          </a:xfrm>
          <a:prstGeom prst="rect">
            <a:avLst/>
          </a:prstGeom>
        </p:spPr>
      </p:pic>
      <p:sp>
        <p:nvSpPr>
          <p:cNvPr id="3" name="TextBox 2"/>
          <p:cNvSpPr txBox="1"/>
          <p:nvPr/>
        </p:nvSpPr>
        <p:spPr>
          <a:xfrm>
            <a:off x="35434" y="5642429"/>
            <a:ext cx="9003806" cy="584776"/>
          </a:xfrm>
          <a:prstGeom prst="rect">
            <a:avLst/>
          </a:prstGeom>
          <a:noFill/>
        </p:spPr>
        <p:txBody>
          <a:bodyPr wrap="square" rtlCol="0">
            <a:spAutoFit/>
          </a:bodyPr>
          <a:lstStyle/>
          <a:p>
            <a:pPr algn="ctr"/>
            <a:r>
              <a:rPr lang="en-US" sz="3200" b="1" dirty="0">
                <a:solidFill>
                  <a:srgbClr val="FFFF00"/>
                </a:solidFill>
              </a:rPr>
              <a:t>Wild Turkey; Phasianidae; Galliformes</a:t>
            </a:r>
          </a:p>
        </p:txBody>
      </p:sp>
      <p:sp>
        <p:nvSpPr>
          <p:cNvPr id="4" name="TextBox 3"/>
          <p:cNvSpPr txBox="1"/>
          <p:nvPr/>
        </p:nvSpPr>
        <p:spPr>
          <a:xfrm>
            <a:off x="816430" y="4639400"/>
            <a:ext cx="6440714" cy="830997"/>
          </a:xfrm>
          <a:prstGeom prst="rect">
            <a:avLst/>
          </a:prstGeom>
          <a:noFill/>
        </p:spPr>
        <p:txBody>
          <a:bodyPr wrap="square" rtlCol="0">
            <a:spAutoFit/>
          </a:bodyPr>
          <a:lstStyle/>
          <a:p>
            <a:r>
              <a:rPr lang="en-US" sz="2400" b="1" dirty="0"/>
              <a:t>Nothing else has those colors and patterns on the back or wings</a:t>
            </a:r>
          </a:p>
        </p:txBody>
      </p:sp>
    </p:spTree>
    <p:extLst>
      <p:ext uri="{BB962C8B-B14F-4D97-AF65-F5344CB8AC3E}">
        <p14:creationId xmlns:p14="http://schemas.microsoft.com/office/powerpoint/2010/main" val="30014928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urpleGallinul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
            <a:ext cx="7384143" cy="5611948"/>
          </a:xfrm>
          <a:prstGeom prst="rect">
            <a:avLst/>
          </a:prstGeom>
        </p:spPr>
      </p:pic>
      <p:sp>
        <p:nvSpPr>
          <p:cNvPr id="4" name="Rectangle 3"/>
          <p:cNvSpPr/>
          <p:nvPr/>
        </p:nvSpPr>
        <p:spPr>
          <a:xfrm>
            <a:off x="0" y="36287"/>
            <a:ext cx="5243286" cy="359228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61541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urpleGallinul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
            <a:ext cx="7384143" cy="5611948"/>
          </a:xfrm>
          <a:prstGeom prst="rect">
            <a:avLst/>
          </a:prstGeom>
        </p:spPr>
      </p:pic>
    </p:spTree>
    <p:extLst>
      <p:ext uri="{BB962C8B-B14F-4D97-AF65-F5344CB8AC3E}">
        <p14:creationId xmlns:p14="http://schemas.microsoft.com/office/powerpoint/2010/main" val="19098613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urpleGallinul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
            <a:ext cx="7384143" cy="5611948"/>
          </a:xfrm>
          <a:prstGeom prst="rect">
            <a:avLst/>
          </a:prstGeom>
        </p:spPr>
      </p:pic>
      <p:sp>
        <p:nvSpPr>
          <p:cNvPr id="4" name="TextBox 3"/>
          <p:cNvSpPr txBox="1"/>
          <p:nvPr/>
        </p:nvSpPr>
        <p:spPr>
          <a:xfrm>
            <a:off x="961571" y="5805714"/>
            <a:ext cx="6609903" cy="584776"/>
          </a:xfrm>
          <a:prstGeom prst="rect">
            <a:avLst/>
          </a:prstGeom>
          <a:noFill/>
        </p:spPr>
        <p:txBody>
          <a:bodyPr wrap="none" rtlCol="0">
            <a:spAutoFit/>
          </a:bodyPr>
          <a:lstStyle/>
          <a:p>
            <a:r>
              <a:rPr lang="en-US" sz="3200" b="1" dirty="0">
                <a:solidFill>
                  <a:srgbClr val="CCFFCC"/>
                </a:solidFill>
              </a:rPr>
              <a:t>Purple Gallinule; Rallidae; Gruiformes</a:t>
            </a:r>
          </a:p>
        </p:txBody>
      </p:sp>
      <p:sp>
        <p:nvSpPr>
          <p:cNvPr id="5" name="TextBox 4"/>
          <p:cNvSpPr txBox="1"/>
          <p:nvPr/>
        </p:nvSpPr>
        <p:spPr>
          <a:xfrm>
            <a:off x="4819952" y="3369734"/>
            <a:ext cx="2560561" cy="1938992"/>
          </a:xfrm>
          <a:prstGeom prst="rect">
            <a:avLst/>
          </a:prstGeom>
          <a:noFill/>
        </p:spPr>
        <p:txBody>
          <a:bodyPr wrap="square" rtlCol="0">
            <a:spAutoFit/>
          </a:bodyPr>
          <a:lstStyle/>
          <a:p>
            <a:r>
              <a:rPr lang="en-US" sz="2400" dirty="0">
                <a:solidFill>
                  <a:srgbClr val="CCFFCC"/>
                </a:solidFill>
              </a:rPr>
              <a:t>All you really have to see is the blue-green wings and white undertail coverts</a:t>
            </a:r>
          </a:p>
        </p:txBody>
      </p:sp>
    </p:spTree>
    <p:extLst>
      <p:ext uri="{BB962C8B-B14F-4D97-AF65-F5344CB8AC3E}">
        <p14:creationId xmlns:p14="http://schemas.microsoft.com/office/powerpoint/2010/main" val="19278988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od_Duck.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2857" y="0"/>
            <a:ext cx="8454571" cy="5636381"/>
          </a:xfrm>
          <a:prstGeom prst="rect">
            <a:avLst/>
          </a:prstGeom>
        </p:spPr>
      </p:pic>
      <p:sp>
        <p:nvSpPr>
          <p:cNvPr id="3" name="TextBox 2"/>
          <p:cNvSpPr txBox="1"/>
          <p:nvPr/>
        </p:nvSpPr>
        <p:spPr>
          <a:xfrm>
            <a:off x="35434" y="5642429"/>
            <a:ext cx="9003806" cy="584776"/>
          </a:xfrm>
          <a:prstGeom prst="rect">
            <a:avLst/>
          </a:prstGeom>
          <a:noFill/>
        </p:spPr>
        <p:txBody>
          <a:bodyPr wrap="square" rtlCol="0">
            <a:spAutoFit/>
          </a:bodyPr>
          <a:lstStyle/>
          <a:p>
            <a:pPr algn="ctr"/>
            <a:r>
              <a:rPr lang="en-US" sz="3200" b="1" dirty="0">
                <a:solidFill>
                  <a:srgbClr val="FFFF00"/>
                </a:solidFill>
              </a:rPr>
              <a:t>Wood Duck; Anatidae; Anseriformes</a:t>
            </a:r>
          </a:p>
        </p:txBody>
      </p:sp>
      <p:sp>
        <p:nvSpPr>
          <p:cNvPr id="4" name="TextBox 3"/>
          <p:cNvSpPr txBox="1"/>
          <p:nvPr/>
        </p:nvSpPr>
        <p:spPr>
          <a:xfrm>
            <a:off x="4608287" y="1047114"/>
            <a:ext cx="6440714" cy="461665"/>
          </a:xfrm>
          <a:prstGeom prst="rect">
            <a:avLst/>
          </a:prstGeom>
          <a:noFill/>
        </p:spPr>
        <p:txBody>
          <a:bodyPr wrap="square" rtlCol="0">
            <a:spAutoFit/>
          </a:bodyPr>
          <a:lstStyle/>
          <a:p>
            <a:r>
              <a:rPr lang="en-US" sz="2400" b="1" dirty="0"/>
              <a:t>What else could it be?</a:t>
            </a:r>
          </a:p>
        </p:txBody>
      </p:sp>
    </p:spTree>
    <p:extLst>
      <p:ext uri="{BB962C8B-B14F-4D97-AF65-F5344CB8AC3E}">
        <p14:creationId xmlns:p14="http://schemas.microsoft.com/office/powerpoint/2010/main" val="12302072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ack-crowned-night-hero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5125" y="0"/>
            <a:ext cx="8302625" cy="5530825"/>
          </a:xfrm>
          <a:prstGeom prst="rect">
            <a:avLst/>
          </a:prstGeom>
        </p:spPr>
      </p:pic>
      <p:sp>
        <p:nvSpPr>
          <p:cNvPr id="3" name="Rectangle 2"/>
          <p:cNvSpPr/>
          <p:nvPr/>
        </p:nvSpPr>
        <p:spPr>
          <a:xfrm>
            <a:off x="365125" y="0"/>
            <a:ext cx="4889500" cy="5530825"/>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5254625" y="2555874"/>
            <a:ext cx="3413125" cy="2974951"/>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254625" y="1"/>
            <a:ext cx="3413125" cy="1508124"/>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37619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ack-crowned-night-hero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5125" y="0"/>
            <a:ext cx="8302625" cy="5530825"/>
          </a:xfrm>
          <a:prstGeom prst="rect">
            <a:avLst/>
          </a:prstGeom>
        </p:spPr>
      </p:pic>
      <p:sp>
        <p:nvSpPr>
          <p:cNvPr id="3" name="TextBox 2"/>
          <p:cNvSpPr txBox="1"/>
          <p:nvPr/>
        </p:nvSpPr>
        <p:spPr>
          <a:xfrm>
            <a:off x="396875" y="5842000"/>
            <a:ext cx="8125116" cy="523220"/>
          </a:xfrm>
          <a:prstGeom prst="rect">
            <a:avLst/>
          </a:prstGeom>
          <a:noFill/>
        </p:spPr>
        <p:txBody>
          <a:bodyPr wrap="none" rtlCol="0">
            <a:spAutoFit/>
          </a:bodyPr>
          <a:lstStyle/>
          <a:p>
            <a:r>
              <a:rPr lang="en-US" sz="2800" dirty="0">
                <a:solidFill>
                  <a:srgbClr val="FFFF00"/>
                </a:solidFill>
              </a:rPr>
              <a:t>Black-crowned Night Heron; Ardeidae; Pelecaniformes</a:t>
            </a:r>
          </a:p>
        </p:txBody>
      </p:sp>
      <p:sp>
        <p:nvSpPr>
          <p:cNvPr id="4" name="TextBox 3"/>
          <p:cNvSpPr txBox="1"/>
          <p:nvPr/>
        </p:nvSpPr>
        <p:spPr>
          <a:xfrm>
            <a:off x="603250" y="993615"/>
            <a:ext cx="3603625" cy="1200328"/>
          </a:xfrm>
          <a:prstGeom prst="rect">
            <a:avLst/>
          </a:prstGeom>
          <a:noFill/>
        </p:spPr>
        <p:txBody>
          <a:bodyPr wrap="square" rtlCol="0">
            <a:spAutoFit/>
          </a:bodyPr>
          <a:lstStyle/>
          <a:p>
            <a:r>
              <a:rPr lang="en-US" sz="2400" b="1" dirty="0"/>
              <a:t>The only heron with a black crown and back, clean whitish underparts</a:t>
            </a:r>
          </a:p>
        </p:txBody>
      </p:sp>
    </p:spTree>
    <p:extLst>
      <p:ext uri="{BB962C8B-B14F-4D97-AF65-F5344CB8AC3E}">
        <p14:creationId xmlns:p14="http://schemas.microsoft.com/office/powerpoint/2010/main" val="2053372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ack ter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13819" y="972154"/>
            <a:ext cx="5444941" cy="3959958"/>
          </a:xfrm>
          <a:prstGeom prst="rect">
            <a:avLst/>
          </a:prstGeom>
        </p:spPr>
      </p:pic>
    </p:spTree>
    <p:extLst>
      <p:ext uri="{BB962C8B-B14F-4D97-AF65-F5344CB8AC3E}">
        <p14:creationId xmlns:p14="http://schemas.microsoft.com/office/powerpoint/2010/main" val="40404350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od_Stork.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3275" y="48264"/>
            <a:ext cx="7315200" cy="5487039"/>
          </a:xfrm>
          <a:prstGeom prst="rect">
            <a:avLst/>
          </a:prstGeom>
        </p:spPr>
      </p:pic>
      <p:sp>
        <p:nvSpPr>
          <p:cNvPr id="3" name="Rectangle 2"/>
          <p:cNvSpPr/>
          <p:nvPr/>
        </p:nvSpPr>
        <p:spPr>
          <a:xfrm>
            <a:off x="0" y="0"/>
            <a:ext cx="5048250" cy="5762625"/>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4857750" y="2907991"/>
            <a:ext cx="3597274" cy="353726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09076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od_Stork.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3275" y="48264"/>
            <a:ext cx="7315200" cy="5487039"/>
          </a:xfrm>
          <a:prstGeom prst="rect">
            <a:avLst/>
          </a:prstGeom>
        </p:spPr>
      </p:pic>
      <p:sp>
        <p:nvSpPr>
          <p:cNvPr id="3" name="TextBox 2"/>
          <p:cNvSpPr txBox="1"/>
          <p:nvPr/>
        </p:nvSpPr>
        <p:spPr>
          <a:xfrm>
            <a:off x="1666875" y="5857875"/>
            <a:ext cx="5776591" cy="523220"/>
          </a:xfrm>
          <a:prstGeom prst="rect">
            <a:avLst/>
          </a:prstGeom>
          <a:noFill/>
        </p:spPr>
        <p:txBody>
          <a:bodyPr wrap="none" rtlCol="0">
            <a:spAutoFit/>
          </a:bodyPr>
          <a:lstStyle/>
          <a:p>
            <a:r>
              <a:rPr lang="en-US" sz="2800" dirty="0">
                <a:solidFill>
                  <a:srgbClr val="FFFF00"/>
                </a:solidFill>
              </a:rPr>
              <a:t>Wood Stork; Ciconiidae; Ciconiiformes</a:t>
            </a:r>
          </a:p>
        </p:txBody>
      </p:sp>
      <p:sp>
        <p:nvSpPr>
          <p:cNvPr id="5" name="TextBox 4"/>
          <p:cNvSpPr txBox="1"/>
          <p:nvPr/>
        </p:nvSpPr>
        <p:spPr>
          <a:xfrm>
            <a:off x="1000125" y="365125"/>
            <a:ext cx="3603625" cy="646331"/>
          </a:xfrm>
          <a:prstGeom prst="rect">
            <a:avLst/>
          </a:prstGeom>
          <a:noFill/>
        </p:spPr>
        <p:txBody>
          <a:bodyPr wrap="square" rtlCol="0">
            <a:spAutoFit/>
          </a:bodyPr>
          <a:lstStyle/>
          <a:p>
            <a:r>
              <a:rPr lang="en-US" b="1" dirty="0">
                <a:solidFill>
                  <a:srgbClr val="FFFF00"/>
                </a:solidFill>
              </a:rPr>
              <a:t>Bare head like a vulture; bill decurved at tip</a:t>
            </a:r>
          </a:p>
        </p:txBody>
      </p:sp>
    </p:spTree>
    <p:extLst>
      <p:ext uri="{BB962C8B-B14F-4D97-AF65-F5344CB8AC3E}">
        <p14:creationId xmlns:p14="http://schemas.microsoft.com/office/powerpoint/2010/main" val="34441433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merican-Bitter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6125" y="0"/>
            <a:ext cx="7598834" cy="5699125"/>
          </a:xfrm>
          <a:prstGeom prst="rect">
            <a:avLst/>
          </a:prstGeom>
        </p:spPr>
      </p:pic>
      <p:sp>
        <p:nvSpPr>
          <p:cNvPr id="3" name="Rectangle 2"/>
          <p:cNvSpPr/>
          <p:nvPr/>
        </p:nvSpPr>
        <p:spPr>
          <a:xfrm>
            <a:off x="1" y="0"/>
            <a:ext cx="3365500" cy="5762625"/>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5080000" y="0"/>
            <a:ext cx="3264958" cy="5762625"/>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15331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merican-Bitter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6125" y="0"/>
            <a:ext cx="7598834" cy="5699125"/>
          </a:xfrm>
          <a:prstGeom prst="rect">
            <a:avLst/>
          </a:prstGeom>
        </p:spPr>
      </p:pic>
      <p:sp>
        <p:nvSpPr>
          <p:cNvPr id="3" name="TextBox 2"/>
          <p:cNvSpPr txBox="1"/>
          <p:nvPr/>
        </p:nvSpPr>
        <p:spPr>
          <a:xfrm>
            <a:off x="1460500" y="5842000"/>
            <a:ext cx="6583804" cy="523220"/>
          </a:xfrm>
          <a:prstGeom prst="rect">
            <a:avLst/>
          </a:prstGeom>
          <a:noFill/>
        </p:spPr>
        <p:txBody>
          <a:bodyPr wrap="none" rtlCol="0">
            <a:spAutoFit/>
          </a:bodyPr>
          <a:lstStyle/>
          <a:p>
            <a:r>
              <a:rPr lang="en-US" sz="2800" dirty="0">
                <a:solidFill>
                  <a:srgbClr val="FFFF00"/>
                </a:solidFill>
              </a:rPr>
              <a:t>American Bittern; Ardeidae; Pelecaniformes</a:t>
            </a:r>
          </a:p>
        </p:txBody>
      </p:sp>
      <p:sp>
        <p:nvSpPr>
          <p:cNvPr id="4" name="TextBox 3"/>
          <p:cNvSpPr txBox="1"/>
          <p:nvPr/>
        </p:nvSpPr>
        <p:spPr>
          <a:xfrm>
            <a:off x="920750" y="2136615"/>
            <a:ext cx="3603625" cy="1200328"/>
          </a:xfrm>
          <a:prstGeom prst="rect">
            <a:avLst/>
          </a:prstGeom>
          <a:noFill/>
        </p:spPr>
        <p:txBody>
          <a:bodyPr wrap="square" rtlCol="0">
            <a:spAutoFit/>
          </a:bodyPr>
          <a:lstStyle/>
          <a:p>
            <a:r>
              <a:rPr lang="en-US" sz="2400" b="1" dirty="0">
                <a:solidFill>
                  <a:srgbClr val="501610"/>
                </a:solidFill>
              </a:rPr>
              <a:t>The only heron with complex, brown plumage; note the blackish malar</a:t>
            </a:r>
          </a:p>
        </p:txBody>
      </p:sp>
    </p:spTree>
    <p:extLst>
      <p:ext uri="{BB962C8B-B14F-4D97-AF65-F5344CB8AC3E}">
        <p14:creationId xmlns:p14="http://schemas.microsoft.com/office/powerpoint/2010/main" val="17734758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urkey_Vultur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8250" y="0"/>
            <a:ext cx="6778625" cy="5422900"/>
          </a:xfrm>
          <a:prstGeom prst="rect">
            <a:avLst/>
          </a:prstGeom>
          <a:ln>
            <a:solidFill>
              <a:srgbClr val="000000"/>
            </a:solidFill>
          </a:ln>
        </p:spPr>
      </p:pic>
      <p:sp>
        <p:nvSpPr>
          <p:cNvPr id="5" name="Rectangle 4"/>
          <p:cNvSpPr/>
          <p:nvPr/>
        </p:nvSpPr>
        <p:spPr>
          <a:xfrm>
            <a:off x="1000125" y="0"/>
            <a:ext cx="4603750" cy="54229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842125" y="0"/>
            <a:ext cx="2079625" cy="542290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17595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urkey_Vultur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38250" y="0"/>
            <a:ext cx="6778625" cy="5422900"/>
          </a:xfrm>
          <a:prstGeom prst="rect">
            <a:avLst/>
          </a:prstGeom>
        </p:spPr>
      </p:pic>
      <p:sp>
        <p:nvSpPr>
          <p:cNvPr id="2" name="TextBox 1"/>
          <p:cNvSpPr txBox="1"/>
          <p:nvPr/>
        </p:nvSpPr>
        <p:spPr>
          <a:xfrm>
            <a:off x="793750" y="5857875"/>
            <a:ext cx="7554071" cy="584776"/>
          </a:xfrm>
          <a:prstGeom prst="rect">
            <a:avLst/>
          </a:prstGeom>
          <a:noFill/>
        </p:spPr>
        <p:txBody>
          <a:bodyPr wrap="none" rtlCol="0">
            <a:spAutoFit/>
          </a:bodyPr>
          <a:lstStyle/>
          <a:p>
            <a:r>
              <a:rPr lang="en-US" sz="3200" dirty="0">
                <a:solidFill>
                  <a:srgbClr val="FFFF00"/>
                </a:solidFill>
              </a:rPr>
              <a:t>Turkey Vulture; Cathartidae; Accipitriformes</a:t>
            </a:r>
          </a:p>
        </p:txBody>
      </p:sp>
      <p:sp>
        <p:nvSpPr>
          <p:cNvPr id="3" name="TextBox 2"/>
          <p:cNvSpPr txBox="1"/>
          <p:nvPr/>
        </p:nvSpPr>
        <p:spPr>
          <a:xfrm>
            <a:off x="1381125" y="444500"/>
            <a:ext cx="3603625" cy="646331"/>
          </a:xfrm>
          <a:prstGeom prst="rect">
            <a:avLst/>
          </a:prstGeom>
          <a:noFill/>
        </p:spPr>
        <p:txBody>
          <a:bodyPr wrap="square" rtlCol="0">
            <a:spAutoFit/>
          </a:bodyPr>
          <a:lstStyle/>
          <a:p>
            <a:r>
              <a:rPr lang="en-US" b="1" dirty="0"/>
              <a:t>Specimens never have heads this red, but they are never blackish</a:t>
            </a:r>
          </a:p>
        </p:txBody>
      </p:sp>
    </p:spTree>
    <p:extLst>
      <p:ext uri="{BB962C8B-B14F-4D97-AF65-F5344CB8AC3E}">
        <p14:creationId xmlns:p14="http://schemas.microsoft.com/office/powerpoint/2010/main" val="7021469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een-hero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7499" y="-1"/>
            <a:ext cx="8524875" cy="5692691"/>
          </a:xfrm>
          <a:prstGeom prst="rect">
            <a:avLst/>
          </a:prstGeom>
        </p:spPr>
      </p:pic>
      <p:sp>
        <p:nvSpPr>
          <p:cNvPr id="3" name="Rectangle 2"/>
          <p:cNvSpPr/>
          <p:nvPr/>
        </p:nvSpPr>
        <p:spPr>
          <a:xfrm>
            <a:off x="365126" y="0"/>
            <a:ext cx="1571624" cy="5530825"/>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809750" y="2365375"/>
            <a:ext cx="7032624" cy="3165450"/>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587999" y="-1"/>
            <a:ext cx="3254375" cy="5530825"/>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63426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een-hero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7499" y="-1"/>
            <a:ext cx="8524875" cy="5692691"/>
          </a:xfrm>
          <a:prstGeom prst="rect">
            <a:avLst/>
          </a:prstGeom>
        </p:spPr>
      </p:pic>
      <p:sp>
        <p:nvSpPr>
          <p:cNvPr id="3" name="TextBox 2"/>
          <p:cNvSpPr txBox="1"/>
          <p:nvPr/>
        </p:nvSpPr>
        <p:spPr>
          <a:xfrm>
            <a:off x="1412875" y="5842000"/>
            <a:ext cx="5995752" cy="523220"/>
          </a:xfrm>
          <a:prstGeom prst="rect">
            <a:avLst/>
          </a:prstGeom>
          <a:noFill/>
        </p:spPr>
        <p:txBody>
          <a:bodyPr wrap="none" rtlCol="0">
            <a:spAutoFit/>
          </a:bodyPr>
          <a:lstStyle/>
          <a:p>
            <a:r>
              <a:rPr lang="en-US" sz="2800" dirty="0">
                <a:solidFill>
                  <a:srgbClr val="FFFF00"/>
                </a:solidFill>
              </a:rPr>
              <a:t>Green Heron; Ardeidae; Pelecaniformes</a:t>
            </a:r>
          </a:p>
        </p:txBody>
      </p:sp>
      <p:sp>
        <p:nvSpPr>
          <p:cNvPr id="4" name="TextBox 3"/>
          <p:cNvSpPr txBox="1"/>
          <p:nvPr/>
        </p:nvSpPr>
        <p:spPr>
          <a:xfrm>
            <a:off x="682625" y="3930490"/>
            <a:ext cx="3603625" cy="1569660"/>
          </a:xfrm>
          <a:prstGeom prst="rect">
            <a:avLst/>
          </a:prstGeom>
          <a:noFill/>
        </p:spPr>
        <p:txBody>
          <a:bodyPr wrap="square" rtlCol="0">
            <a:spAutoFit/>
          </a:bodyPr>
          <a:lstStyle/>
          <a:p>
            <a:r>
              <a:rPr lang="en-US" sz="2400" b="1" dirty="0">
                <a:solidFill>
                  <a:srgbClr val="008000"/>
                </a:solidFill>
              </a:rPr>
              <a:t>Small heron with green feathers in back, dark crown, dark reddish brown neck, breast, and face</a:t>
            </a:r>
          </a:p>
        </p:txBody>
      </p:sp>
    </p:spTree>
    <p:extLst>
      <p:ext uri="{BB962C8B-B14F-4D97-AF65-F5344CB8AC3E}">
        <p14:creationId xmlns:p14="http://schemas.microsoft.com/office/powerpoint/2010/main" val="23204317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opers hawk.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4538133" cy="5930047"/>
          </a:xfrm>
          <a:prstGeom prst="rect">
            <a:avLst/>
          </a:prstGeom>
        </p:spPr>
      </p:pic>
      <p:sp>
        <p:nvSpPr>
          <p:cNvPr id="3" name="Rectangle 2"/>
          <p:cNvSpPr/>
          <p:nvPr/>
        </p:nvSpPr>
        <p:spPr>
          <a:xfrm>
            <a:off x="0" y="0"/>
            <a:ext cx="4538132" cy="460586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5839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opers hawk.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4538133" cy="5930047"/>
          </a:xfrm>
          <a:prstGeom prst="rect">
            <a:avLst/>
          </a:prstGeom>
        </p:spPr>
      </p:pic>
    </p:spTree>
    <p:extLst>
      <p:ext uri="{BB962C8B-B14F-4D97-AF65-F5344CB8AC3E}">
        <p14:creationId xmlns:p14="http://schemas.microsoft.com/office/powerpoint/2010/main" val="14570989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371</TotalTime>
  <Words>1295</Words>
  <Application>Microsoft Macintosh PowerPoint</Application>
  <PresentationFormat>On-screen Show (4:3)</PresentationFormat>
  <Paragraphs>139</Paragraphs>
  <Slides>123</Slides>
  <Notes>19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123</vt:i4>
      </vt:variant>
    </vt:vector>
  </HeadingPairs>
  <TitlesOfParts>
    <vt:vector size="126"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LSU Museum Natural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Remsen</dc:creator>
  <cp:lastModifiedBy>James V Remsen</cp:lastModifiedBy>
  <cp:revision>37</cp:revision>
  <dcterms:created xsi:type="dcterms:W3CDTF">2014-01-16T19:58:06Z</dcterms:created>
  <dcterms:modified xsi:type="dcterms:W3CDTF">2019-10-11T02:19:43Z</dcterms:modified>
</cp:coreProperties>
</file>